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9" r:id="rId3"/>
    <p:sldId id="257" r:id="rId4"/>
    <p:sldId id="260" r:id="rId5"/>
    <p:sldId id="258" r:id="rId6"/>
    <p:sldId id="261" r:id="rId7"/>
    <p:sldId id="262" r:id="rId8"/>
    <p:sldId id="264" r:id="rId9"/>
    <p:sldId id="263" r:id="rId10"/>
    <p:sldId id="277" r:id="rId11"/>
    <p:sldId id="278" r:id="rId12"/>
    <p:sldId id="276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0F23"/>
    <a:srgbClr val="E9AF43"/>
    <a:srgbClr val="164092"/>
    <a:srgbClr val="DDDBF1"/>
    <a:srgbClr val="5F49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03" autoAdjust="0"/>
    <p:restoredTop sz="94660"/>
  </p:normalViewPr>
  <p:slideViewPr>
    <p:cSldViewPr snapToGrid="0">
      <p:cViewPr varScale="1">
        <p:scale>
          <a:sx n="86" d="100"/>
          <a:sy n="86" d="100"/>
        </p:scale>
        <p:origin x="108" y="1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2316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10B0BE-4F97-4EA4-85CE-C28400AA436D}" type="datetimeFigureOut">
              <a:rPr lang="fr-FR" smtClean="0"/>
              <a:t>20/06/2024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5F4750-E895-4D72-9866-E30DBEF6A5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7112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0595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5591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94290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6905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23680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35344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32117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49076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0443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9233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7461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24833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05279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9603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33798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5367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3418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102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0182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238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6283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363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F4750-E895-4D72-9866-E30DBEF6A5B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1265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793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80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888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28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5510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046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9659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292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43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5965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071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F1">
            <a:alpha val="7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144DA383-AC3E-4D2D-9862-1ED5296F140C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7AD5AD-CF43-49EB-92DF-8E86E229706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12420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4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5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15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image" Target="../media/image9.svg"/><Relationship Id="rId10" Type="http://schemas.openxmlformats.org/officeDocument/2006/relationships/image" Target="../media/image12.sv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Hermann_Ebbinghaus" TargetMode="External"/><Relationship Id="rId5" Type="http://schemas.openxmlformats.org/officeDocument/2006/relationships/image" Target="../media/image16.png"/><Relationship Id="rId10" Type="http://schemas.openxmlformats.org/officeDocument/2006/relationships/image" Target="../media/image9.svg"/><Relationship Id="rId4" Type="http://schemas.openxmlformats.org/officeDocument/2006/relationships/image" Target="../media/image15.sv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4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7.png"/><Relationship Id="rId4" Type="http://schemas.openxmlformats.org/officeDocument/2006/relationships/image" Target="../media/image15.sv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12" Type="http://schemas.openxmlformats.org/officeDocument/2006/relationships/image" Target="../media/image9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openxmlformats.org/officeDocument/2006/relationships/image" Target="../media/image12.svg"/><Relationship Id="rId4" Type="http://schemas.openxmlformats.org/officeDocument/2006/relationships/image" Target="../media/image15.sv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12.svg"/><Relationship Id="rId4" Type="http://schemas.openxmlformats.org/officeDocument/2006/relationships/image" Target="../media/image15.svg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3BEE1B75-59C1-92F5-A7F0-1B85D0B8A0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114961" y="-2002481"/>
            <a:ext cx="14421922" cy="10416231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3A65FFE-B2A0-B6BE-1447-7746CFBC740E}"/>
              </a:ext>
            </a:extLst>
          </p:cNvPr>
          <p:cNvSpPr txBox="1"/>
          <p:nvPr/>
        </p:nvSpPr>
        <p:spPr>
          <a:xfrm>
            <a:off x="3082624" y="1078427"/>
            <a:ext cx="499291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>
                <a:solidFill>
                  <a:srgbClr val="164092"/>
                </a:solidFill>
                <a:latin typeface="Chakra Petch "/>
              </a:rPr>
              <a:t>HiveMind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AFC441C-446A-C6DA-C287-8FAA93E7AF21}"/>
              </a:ext>
            </a:extLst>
          </p:cNvPr>
          <p:cNvSpPr txBox="1"/>
          <p:nvPr/>
        </p:nvSpPr>
        <p:spPr>
          <a:xfrm>
            <a:off x="9194346" y="5886625"/>
            <a:ext cx="1125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21/06/2024</a:t>
            </a:r>
            <a:endParaRPr lang="fr-FR" dirty="0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12751FE7-07F7-BAF7-4A81-A5C7BB7B83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9594" y="710703"/>
            <a:ext cx="1914525" cy="190500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BB661ADF-4878-659A-F2D3-1BED57A971F8}"/>
              </a:ext>
            </a:extLst>
          </p:cNvPr>
          <p:cNvSpPr txBox="1"/>
          <p:nvPr/>
        </p:nvSpPr>
        <p:spPr>
          <a:xfrm>
            <a:off x="3082624" y="2063312"/>
            <a:ext cx="252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Présentation de projet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3CB5D52-2CFD-2A59-33EB-767C9DF17B33}"/>
              </a:ext>
            </a:extLst>
          </p:cNvPr>
          <p:cNvSpPr txBox="1"/>
          <p:nvPr/>
        </p:nvSpPr>
        <p:spPr>
          <a:xfrm>
            <a:off x="862919" y="5855848"/>
            <a:ext cx="12602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>
                <a:solidFill>
                  <a:srgbClr val="050F23"/>
                </a:solidFill>
              </a:rPr>
              <a:t>CCI Campus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EE915C7-4864-7B70-9040-ED7A9942602D}"/>
              </a:ext>
            </a:extLst>
          </p:cNvPr>
          <p:cNvSpPr txBox="1"/>
          <p:nvPr/>
        </p:nvSpPr>
        <p:spPr>
          <a:xfrm>
            <a:off x="2662864" y="5855848"/>
            <a:ext cx="9252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M2I DEV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97935C1-A776-7403-F31E-9023B2CF58F9}"/>
              </a:ext>
            </a:extLst>
          </p:cNvPr>
          <p:cNvSpPr txBox="1"/>
          <p:nvPr/>
        </p:nvSpPr>
        <p:spPr>
          <a:xfrm>
            <a:off x="8486775" y="341371"/>
            <a:ext cx="196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  <a:latin typeface="+mj-lt"/>
              </a:rPr>
              <a:t>Etienne PERNON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6E10AA5D-3B0C-6752-199C-FC5D41CA49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05600" y="2907184"/>
            <a:ext cx="304800" cy="285750"/>
          </a:xfrm>
          <a:prstGeom prst="rect">
            <a:avLst/>
          </a:prstGeom>
        </p:spPr>
      </p:pic>
      <p:pic>
        <p:nvPicPr>
          <p:cNvPr id="17" name="Graphique 16">
            <a:extLst>
              <a:ext uri="{FF2B5EF4-FFF2-40B4-BE49-F238E27FC236}">
                <a16:creationId xmlns:a16="http://schemas.microsoft.com/office/drawing/2014/main" id="{3638F60E-0A90-1BC0-1122-B6C5EB0606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10400" y="2615703"/>
            <a:ext cx="304800" cy="285750"/>
          </a:xfrm>
          <a:prstGeom prst="rect">
            <a:avLst/>
          </a:prstGeom>
        </p:spPr>
      </p:pic>
      <p:pic>
        <p:nvPicPr>
          <p:cNvPr id="19" name="Graphique 18">
            <a:extLst>
              <a:ext uri="{FF2B5EF4-FFF2-40B4-BE49-F238E27FC236}">
                <a16:creationId xmlns:a16="http://schemas.microsoft.com/office/drawing/2014/main" id="{18A19FCC-90D4-AA16-CA42-E453A8C9D6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8675960">
            <a:off x="2586664" y="5186011"/>
            <a:ext cx="30480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572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196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06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526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02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stratégique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1972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Image de marque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88C4D598-E327-195C-EB01-0B78F3A0E1B1}"/>
              </a:ext>
            </a:extLst>
          </p:cNvPr>
          <p:cNvGrpSpPr/>
          <p:nvPr/>
        </p:nvGrpSpPr>
        <p:grpSpPr>
          <a:xfrm>
            <a:off x="8563767" y="2089834"/>
            <a:ext cx="2125663" cy="2678331"/>
            <a:chOff x="8385967" y="2476500"/>
            <a:chExt cx="2125663" cy="2678331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AB08AB7A-F5F4-2F3D-54FD-A7ECEB9EF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491537" y="2476500"/>
              <a:ext cx="1914525" cy="1905000"/>
            </a:xfrm>
            <a:prstGeom prst="rect">
              <a:avLst/>
            </a:prstGeom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2C12D0F9-0E8D-AE98-D760-4E169110C271}"/>
                </a:ext>
              </a:extLst>
            </p:cNvPr>
            <p:cNvSpPr txBox="1"/>
            <p:nvPr/>
          </p:nvSpPr>
          <p:spPr>
            <a:xfrm>
              <a:off x="8385967" y="4508500"/>
              <a:ext cx="21256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dirty="0">
                  <a:solidFill>
                    <a:srgbClr val="164092"/>
                  </a:solidFill>
                  <a:latin typeface="Chakra Petch "/>
                </a:rPr>
                <a:t>HiveMind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EDC30548-D5F2-5B01-B8DC-2A58DCC2FA33}"/>
              </a:ext>
            </a:extLst>
          </p:cNvPr>
          <p:cNvSpPr/>
          <p:nvPr/>
        </p:nvSpPr>
        <p:spPr>
          <a:xfrm>
            <a:off x="864316" y="2376892"/>
            <a:ext cx="5226205" cy="2676292"/>
          </a:xfrm>
          <a:prstGeom prst="rect">
            <a:avLst/>
          </a:prstGeom>
          <a:noFill/>
          <a:ln w="38100">
            <a:solidFill>
              <a:srgbClr val="164092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D0A27A4-FB75-026D-82F8-7361B7781BA2}"/>
              </a:ext>
            </a:extLst>
          </p:cNvPr>
          <p:cNvSpPr txBox="1"/>
          <p:nvPr/>
        </p:nvSpPr>
        <p:spPr>
          <a:xfrm>
            <a:off x="864316" y="2007560"/>
            <a:ext cx="2473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50F23"/>
                </a:solidFill>
              </a:rPr>
              <a:t>Cerveau cybernétique</a:t>
            </a:r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68C69197-A1A3-16FD-9FA1-697EE14E15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34418" y="2829213"/>
            <a:ext cx="866775" cy="177165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F06C3BC3-27B3-6027-0138-010729F8BD1E}"/>
              </a:ext>
            </a:extLst>
          </p:cNvPr>
          <p:cNvSpPr txBox="1"/>
          <p:nvPr/>
        </p:nvSpPr>
        <p:spPr>
          <a:xfrm>
            <a:off x="2426489" y="2810471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50F23"/>
                </a:solidFill>
              </a:rPr>
              <a:t>Travail collaboratif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DB640B1-F28E-4AF7-AB1F-9B4EB1EE5664}"/>
              </a:ext>
            </a:extLst>
          </p:cNvPr>
          <p:cNvSpPr txBox="1"/>
          <p:nvPr/>
        </p:nvSpPr>
        <p:spPr>
          <a:xfrm>
            <a:off x="3063058" y="3530712"/>
            <a:ext cx="2601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50F23"/>
                </a:solidFill>
              </a:rPr>
              <a:t>Conserver l’information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16AB430-CD87-8E06-6849-BAB88B47C843}"/>
              </a:ext>
            </a:extLst>
          </p:cNvPr>
          <p:cNvSpPr txBox="1"/>
          <p:nvPr/>
        </p:nvSpPr>
        <p:spPr>
          <a:xfrm>
            <a:off x="3992160" y="4271714"/>
            <a:ext cx="1375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50F23"/>
                </a:solidFill>
              </a:rPr>
              <a:t>Libre accès</a:t>
            </a:r>
          </a:p>
        </p:txBody>
      </p:sp>
      <p:cxnSp>
        <p:nvCxnSpPr>
          <p:cNvPr id="18" name="Connecteur : en angle 17">
            <a:extLst>
              <a:ext uri="{FF2B5EF4-FFF2-40B4-BE49-F238E27FC236}">
                <a16:creationId xmlns:a16="http://schemas.microsoft.com/office/drawing/2014/main" id="{19B28E3F-F0EA-FD74-1E2A-8987BFEEBDC4}"/>
              </a:ext>
            </a:extLst>
          </p:cNvPr>
          <p:cNvCxnSpPr>
            <a:endCxn id="15" idx="1"/>
          </p:cNvCxnSpPr>
          <p:nvPr/>
        </p:nvCxnSpPr>
        <p:spPr>
          <a:xfrm rot="16200000" flipH="1">
            <a:off x="2460670" y="3112990"/>
            <a:ext cx="673044" cy="53173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002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196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06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526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02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stratégique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1972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Image de marque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88C4D598-E327-195C-EB01-0B78F3A0E1B1}"/>
              </a:ext>
            </a:extLst>
          </p:cNvPr>
          <p:cNvGrpSpPr/>
          <p:nvPr/>
        </p:nvGrpSpPr>
        <p:grpSpPr>
          <a:xfrm>
            <a:off x="8563767" y="2089834"/>
            <a:ext cx="2125663" cy="2678331"/>
            <a:chOff x="8385967" y="2476500"/>
            <a:chExt cx="2125663" cy="2678331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AB08AB7A-F5F4-2F3D-54FD-A7ECEB9EF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491537" y="2476500"/>
              <a:ext cx="1914525" cy="1905000"/>
            </a:xfrm>
            <a:prstGeom prst="rect">
              <a:avLst/>
            </a:prstGeom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2C12D0F9-0E8D-AE98-D760-4E169110C271}"/>
                </a:ext>
              </a:extLst>
            </p:cNvPr>
            <p:cNvSpPr txBox="1"/>
            <p:nvPr/>
          </p:nvSpPr>
          <p:spPr>
            <a:xfrm>
              <a:off x="8385967" y="4508500"/>
              <a:ext cx="21256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dirty="0">
                  <a:solidFill>
                    <a:srgbClr val="164092"/>
                  </a:solidFill>
                  <a:latin typeface="Chakra Petch "/>
                </a:rPr>
                <a:t>HiveMind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EDC30548-D5F2-5B01-B8DC-2A58DCC2FA33}"/>
              </a:ext>
            </a:extLst>
          </p:cNvPr>
          <p:cNvSpPr/>
          <p:nvPr/>
        </p:nvSpPr>
        <p:spPr>
          <a:xfrm>
            <a:off x="864316" y="2376892"/>
            <a:ext cx="5226205" cy="2676292"/>
          </a:xfrm>
          <a:prstGeom prst="rect">
            <a:avLst/>
          </a:prstGeom>
          <a:noFill/>
          <a:ln w="38100">
            <a:solidFill>
              <a:srgbClr val="E9AF43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D0A27A4-FB75-026D-82F8-7361B7781BA2}"/>
              </a:ext>
            </a:extLst>
          </p:cNvPr>
          <p:cNvSpPr txBox="1"/>
          <p:nvPr/>
        </p:nvSpPr>
        <p:spPr>
          <a:xfrm>
            <a:off x="864316" y="2007560"/>
            <a:ext cx="2473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50F23"/>
                </a:solidFill>
              </a:rPr>
              <a:t>Cerveau cybernétique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7269D419-27B3-C360-A892-F27C860BA0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85113" y="2942461"/>
            <a:ext cx="923189" cy="153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531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196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06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526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02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stratégique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1972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Image de marque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88C4D598-E327-195C-EB01-0B78F3A0E1B1}"/>
              </a:ext>
            </a:extLst>
          </p:cNvPr>
          <p:cNvGrpSpPr/>
          <p:nvPr/>
        </p:nvGrpSpPr>
        <p:grpSpPr>
          <a:xfrm>
            <a:off x="8563767" y="2089834"/>
            <a:ext cx="2125663" cy="2678331"/>
            <a:chOff x="8385967" y="2476500"/>
            <a:chExt cx="2125663" cy="2678331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AB08AB7A-F5F4-2F3D-54FD-A7ECEB9EF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491537" y="2476500"/>
              <a:ext cx="1914525" cy="1905000"/>
            </a:xfrm>
            <a:prstGeom prst="rect">
              <a:avLst/>
            </a:prstGeom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2C12D0F9-0E8D-AE98-D760-4E169110C271}"/>
                </a:ext>
              </a:extLst>
            </p:cNvPr>
            <p:cNvSpPr txBox="1"/>
            <p:nvPr/>
          </p:nvSpPr>
          <p:spPr>
            <a:xfrm>
              <a:off x="8385967" y="4508500"/>
              <a:ext cx="21256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dirty="0">
                  <a:solidFill>
                    <a:srgbClr val="164092"/>
                  </a:solidFill>
                  <a:latin typeface="Chakra Petch "/>
                </a:rPr>
                <a:t>HiveMind</a:t>
              </a:r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0FAA5007-042A-5C58-A252-07E04443ED76}"/>
              </a:ext>
            </a:extLst>
          </p:cNvPr>
          <p:cNvSpPr txBox="1"/>
          <p:nvPr/>
        </p:nvSpPr>
        <p:spPr>
          <a:xfrm>
            <a:off x="6096000" y="114357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Logo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E1F367D-56EB-1F1E-F920-25C47445C4EE}"/>
              </a:ext>
            </a:extLst>
          </p:cNvPr>
          <p:cNvSpPr txBox="1"/>
          <p:nvPr/>
        </p:nvSpPr>
        <p:spPr>
          <a:xfrm>
            <a:off x="1976159" y="4004359"/>
            <a:ext cx="2533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Réseau social éducatif</a:t>
            </a:r>
          </a:p>
        </p:txBody>
      </p:sp>
      <p:pic>
        <p:nvPicPr>
          <p:cNvPr id="12" name="Graphique 11">
            <a:extLst>
              <a:ext uri="{FF2B5EF4-FFF2-40B4-BE49-F238E27FC236}">
                <a16:creationId xmlns:a16="http://schemas.microsoft.com/office/drawing/2014/main" id="{EE54EE68-471E-4DEF-3570-0D18E37039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48325" y="2538412"/>
            <a:ext cx="8953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60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2450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08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526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02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stratégique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2393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Qui sont nos clients ?</a:t>
            </a:r>
          </a:p>
        </p:txBody>
      </p:sp>
    </p:spTree>
    <p:extLst>
      <p:ext uri="{BB962C8B-B14F-4D97-AF65-F5344CB8AC3E}">
        <p14:creationId xmlns:p14="http://schemas.microsoft.com/office/powerpoint/2010/main" val="595289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2129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09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526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02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stratégique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3366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ROI : retour sur investissement</a:t>
            </a:r>
          </a:p>
        </p:txBody>
      </p:sp>
    </p:spTree>
    <p:extLst>
      <p:ext uri="{BB962C8B-B14F-4D97-AF65-F5344CB8AC3E}">
        <p14:creationId xmlns:p14="http://schemas.microsoft.com/office/powerpoint/2010/main" val="2593074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4539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10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6682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03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Gestion de projet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2555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Azure DevOps : Kanban</a:t>
            </a:r>
          </a:p>
        </p:txBody>
      </p:sp>
    </p:spTree>
    <p:extLst>
      <p:ext uri="{BB962C8B-B14F-4D97-AF65-F5344CB8AC3E}">
        <p14:creationId xmlns:p14="http://schemas.microsoft.com/office/powerpoint/2010/main" val="2669560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380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11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6682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03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Gestion de projet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2375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Stratégie de branche</a:t>
            </a:r>
          </a:p>
        </p:txBody>
      </p:sp>
    </p:spTree>
    <p:extLst>
      <p:ext uri="{BB962C8B-B14F-4D97-AF65-F5344CB8AC3E}">
        <p14:creationId xmlns:p14="http://schemas.microsoft.com/office/powerpoint/2010/main" val="2096216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4331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12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6682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03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Gestion de projet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748939" y="774243"/>
            <a:ext cx="5165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Développement Continue &amp; Intégration Continue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25578E9-EB24-FAED-AC54-C51F3B6CBAE7}"/>
              </a:ext>
            </a:extLst>
          </p:cNvPr>
          <p:cNvSpPr txBox="1"/>
          <p:nvPr/>
        </p:nvSpPr>
        <p:spPr>
          <a:xfrm>
            <a:off x="1143000" y="1940321"/>
            <a:ext cx="6093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Main -&gt; Pipeline de release -&gt; ressource groupe -&gt; publié</a:t>
            </a:r>
          </a:p>
        </p:txBody>
      </p:sp>
    </p:spTree>
    <p:extLst>
      <p:ext uri="{BB962C8B-B14F-4D97-AF65-F5344CB8AC3E}">
        <p14:creationId xmlns:p14="http://schemas.microsoft.com/office/powerpoint/2010/main" val="1647596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44114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13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915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04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technique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748939" y="774243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Prototypage : </a:t>
            </a:r>
            <a:r>
              <a:rPr lang="fr-FR" dirty="0" err="1">
                <a:solidFill>
                  <a:srgbClr val="164092"/>
                </a:solidFill>
              </a:rPr>
              <a:t>Figma</a:t>
            </a:r>
            <a:endParaRPr lang="fr-FR" dirty="0">
              <a:solidFill>
                <a:srgbClr val="164092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C903212-1E93-5D53-271D-63EDEF0941F1}"/>
              </a:ext>
            </a:extLst>
          </p:cNvPr>
          <p:cNvSpPr txBox="1"/>
          <p:nvPr/>
        </p:nvSpPr>
        <p:spPr>
          <a:xfrm>
            <a:off x="1402992" y="2626121"/>
            <a:ext cx="4496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Définir tous les segments de l’application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9AB745D-EEEF-862A-F951-8C2412D9EABA}"/>
              </a:ext>
            </a:extLst>
          </p:cNvPr>
          <p:cNvSpPr txBox="1"/>
          <p:nvPr/>
        </p:nvSpPr>
        <p:spPr>
          <a:xfrm>
            <a:off x="4495696" y="3429000"/>
            <a:ext cx="3698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Créée les assets de tout le projet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230078C-CF54-D255-7B0E-3398A8289C91}"/>
              </a:ext>
            </a:extLst>
          </p:cNvPr>
          <p:cNvSpPr txBox="1"/>
          <p:nvPr/>
        </p:nvSpPr>
        <p:spPr>
          <a:xfrm>
            <a:off x="2692504" y="4287895"/>
            <a:ext cx="3403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Définir une direction artistique</a:t>
            </a:r>
          </a:p>
        </p:txBody>
      </p:sp>
    </p:spTree>
    <p:extLst>
      <p:ext uri="{BB962C8B-B14F-4D97-AF65-F5344CB8AC3E}">
        <p14:creationId xmlns:p14="http://schemas.microsoft.com/office/powerpoint/2010/main" val="27040242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43473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14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915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04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technique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748939" y="774243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Stack technologique</a:t>
            </a:r>
          </a:p>
        </p:txBody>
      </p:sp>
      <p:pic>
        <p:nvPicPr>
          <p:cNvPr id="12" name="Image 11" descr="Une image contenant capture d’écran, diagramme, Graphique, cercle&#10;&#10;Description générée automatiquement">
            <a:extLst>
              <a:ext uri="{FF2B5EF4-FFF2-40B4-BE49-F238E27FC236}">
                <a16:creationId xmlns:a16="http://schemas.microsoft.com/office/drawing/2014/main" id="{F7AF4CFA-C410-ED7C-70D3-EF972440F5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09" y="1267015"/>
            <a:ext cx="7805855" cy="432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2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 descr="Une image contenant pixel, capture d’écran, Caractère coloré&#10;&#10;Description générée automatiquement">
            <a:extLst>
              <a:ext uri="{FF2B5EF4-FFF2-40B4-BE49-F238E27FC236}">
                <a16:creationId xmlns:a16="http://schemas.microsoft.com/office/drawing/2014/main" id="{E3E22C9D-0335-7C40-9F79-AB9B5E8805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526600" y="-3318178"/>
            <a:ext cx="14244575" cy="9777142"/>
          </a:xfrm>
          <a:prstGeom prst="rect">
            <a:avLst/>
          </a:prstGeom>
        </p:spPr>
      </p:pic>
      <p:pic>
        <p:nvPicPr>
          <p:cNvPr id="21" name="Image 20" descr="Une image contenant pixel, capture d’écran, Caractère coloré&#10;&#10;Description générée automatiquement">
            <a:extLst>
              <a:ext uri="{FF2B5EF4-FFF2-40B4-BE49-F238E27FC236}">
                <a16:creationId xmlns:a16="http://schemas.microsoft.com/office/drawing/2014/main" id="{B803F369-F16E-BC54-C260-FF4763D54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361971" y="-39117"/>
            <a:ext cx="14244575" cy="9777142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02650C05-7353-A6E0-8810-14DD9233378A}"/>
              </a:ext>
            </a:extLst>
          </p:cNvPr>
          <p:cNvSpPr txBox="1"/>
          <p:nvPr/>
        </p:nvSpPr>
        <p:spPr>
          <a:xfrm>
            <a:off x="1824037" y="387654"/>
            <a:ext cx="32704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>
                <a:solidFill>
                  <a:srgbClr val="164092"/>
                </a:solidFill>
                <a:latin typeface="+mj-lt"/>
              </a:rPr>
              <a:t>Présentation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4B1CD75-D975-AE4B-8743-1E51A660F617}"/>
              </a:ext>
            </a:extLst>
          </p:cNvPr>
          <p:cNvSpPr txBox="1"/>
          <p:nvPr/>
        </p:nvSpPr>
        <p:spPr>
          <a:xfrm>
            <a:off x="7391400" y="42276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F03DC15D-9374-E8D3-DF75-F9F76B1F22D0}"/>
              </a:ext>
            </a:extLst>
          </p:cNvPr>
          <p:cNvGrpSpPr/>
          <p:nvPr/>
        </p:nvGrpSpPr>
        <p:grpSpPr>
          <a:xfrm>
            <a:off x="1660068" y="2045415"/>
            <a:ext cx="3948517" cy="2601356"/>
            <a:chOff x="6319837" y="2006916"/>
            <a:chExt cx="3948517" cy="2601356"/>
          </a:xfrm>
        </p:grpSpPr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66585EC6-DD19-DC10-378E-981CE2CD3FBE}"/>
                </a:ext>
              </a:extLst>
            </p:cNvPr>
            <p:cNvGrpSpPr/>
            <p:nvPr/>
          </p:nvGrpSpPr>
          <p:grpSpPr>
            <a:xfrm>
              <a:off x="6319837" y="2006916"/>
              <a:ext cx="3948517" cy="2601356"/>
              <a:chOff x="6134657" y="1953338"/>
              <a:chExt cx="3948517" cy="2601356"/>
            </a:xfrm>
          </p:grpSpPr>
          <p:grpSp>
            <p:nvGrpSpPr>
              <p:cNvPr id="18" name="Groupe 17">
                <a:extLst>
                  <a:ext uri="{FF2B5EF4-FFF2-40B4-BE49-F238E27FC236}">
                    <a16:creationId xmlns:a16="http://schemas.microsoft.com/office/drawing/2014/main" id="{7F4DDD11-6761-C272-7A40-52372E52056E}"/>
                  </a:ext>
                </a:extLst>
              </p:cNvPr>
              <p:cNvGrpSpPr/>
              <p:nvPr/>
            </p:nvGrpSpPr>
            <p:grpSpPr>
              <a:xfrm>
                <a:off x="7126946" y="1953338"/>
                <a:ext cx="1905000" cy="1771650"/>
                <a:chOff x="5143500" y="2543175"/>
                <a:chExt cx="1905000" cy="1771650"/>
              </a:xfrm>
            </p:grpSpPr>
            <p:pic>
              <p:nvPicPr>
                <p:cNvPr id="17" name="Graphique 16">
                  <a:extLst>
                    <a:ext uri="{FF2B5EF4-FFF2-40B4-BE49-F238E27FC236}">
                      <a16:creationId xmlns:a16="http://schemas.microsoft.com/office/drawing/2014/main" id="{EBE057C0-BAAD-168B-937E-E1D0DE704B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43500" y="2543175"/>
                  <a:ext cx="1905000" cy="1771650"/>
                </a:xfrm>
                <a:prstGeom prst="rect">
                  <a:avLst/>
                </a:prstGeom>
              </p:spPr>
            </p:pic>
            <p:pic>
              <p:nvPicPr>
                <p:cNvPr id="14" name="Image 13" descr="Une image contenant Visage humain, habits, personne, Menton&#10;&#10;Description générée automatiquement">
                  <a:extLst>
                    <a:ext uri="{FF2B5EF4-FFF2-40B4-BE49-F238E27FC236}">
                      <a16:creationId xmlns:a16="http://schemas.microsoft.com/office/drawing/2014/main" id="{B621E0BE-1300-86CA-B62B-7C9BD713C3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43525" y="2676525"/>
                  <a:ext cx="1504950" cy="1504950"/>
                </a:xfrm>
                <a:prstGeom prst="rect">
                  <a:avLst/>
                </a:prstGeom>
              </p:spPr>
            </p:pic>
          </p:grpSp>
          <p:sp>
            <p:nvSpPr>
              <p:cNvPr id="29" name="ZoneTexte 28">
                <a:extLst>
                  <a:ext uri="{FF2B5EF4-FFF2-40B4-BE49-F238E27FC236}">
                    <a16:creationId xmlns:a16="http://schemas.microsoft.com/office/drawing/2014/main" id="{754EF8D5-4FD3-8BE0-091D-EA8BFBE92277}"/>
                  </a:ext>
                </a:extLst>
              </p:cNvPr>
              <p:cNvSpPr txBox="1"/>
              <p:nvPr/>
            </p:nvSpPr>
            <p:spPr>
              <a:xfrm>
                <a:off x="7436817" y="3785898"/>
                <a:ext cx="12987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164092"/>
                    </a:solidFill>
                  </a:rPr>
                  <a:t>LOGEL Léo</a:t>
                </a:r>
              </a:p>
            </p:txBody>
          </p:sp>
          <p:sp>
            <p:nvSpPr>
              <p:cNvPr id="30" name="ZoneTexte 29">
                <a:extLst>
                  <a:ext uri="{FF2B5EF4-FFF2-40B4-BE49-F238E27FC236}">
                    <a16:creationId xmlns:a16="http://schemas.microsoft.com/office/drawing/2014/main" id="{08DEAEAB-D3B5-26A7-7066-4A8FAA6B2DD7}"/>
                  </a:ext>
                </a:extLst>
              </p:cNvPr>
              <p:cNvSpPr txBox="1"/>
              <p:nvPr/>
            </p:nvSpPr>
            <p:spPr>
              <a:xfrm>
                <a:off x="6134657" y="4216140"/>
                <a:ext cx="394851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600" b="0" i="0" dirty="0">
                    <a:solidFill>
                      <a:srgbClr val="050F23"/>
                    </a:solidFill>
                    <a:effectLst/>
                  </a:rPr>
                  <a:t>CPGE MPSI / MP - Licence Physique - M2I</a:t>
                </a:r>
                <a:endParaRPr lang="fr-FR" sz="1600" dirty="0">
                  <a:solidFill>
                    <a:srgbClr val="050F23"/>
                  </a:solidFill>
                </a:endParaRPr>
              </a:p>
            </p:txBody>
          </p:sp>
        </p:grpSp>
        <p:pic>
          <p:nvPicPr>
            <p:cNvPr id="34" name="Graphique 33">
              <a:extLst>
                <a:ext uri="{FF2B5EF4-FFF2-40B4-BE49-F238E27FC236}">
                  <a16:creationId xmlns:a16="http://schemas.microsoft.com/office/drawing/2014/main" id="{E04EDE2B-72E4-C202-B354-1A6BAD9BC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744496">
              <a:off x="7288789" y="3171156"/>
              <a:ext cx="304800" cy="285750"/>
            </a:xfrm>
            <a:prstGeom prst="rect">
              <a:avLst/>
            </a:prstGeom>
          </p:spPr>
        </p:pic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C862ACB-2AD9-EED0-1CD0-BC727EF10ED8}"/>
              </a:ext>
            </a:extLst>
          </p:cNvPr>
          <p:cNvGrpSpPr/>
          <p:nvPr/>
        </p:nvGrpSpPr>
        <p:grpSpPr>
          <a:xfrm>
            <a:off x="6764075" y="1991838"/>
            <a:ext cx="3440365" cy="2654933"/>
            <a:chOff x="1957009" y="1953339"/>
            <a:chExt cx="3440365" cy="2654933"/>
          </a:xfrm>
        </p:grpSpPr>
        <p:grpSp>
          <p:nvGrpSpPr>
            <p:cNvPr id="32" name="Groupe 31">
              <a:extLst>
                <a:ext uri="{FF2B5EF4-FFF2-40B4-BE49-F238E27FC236}">
                  <a16:creationId xmlns:a16="http://schemas.microsoft.com/office/drawing/2014/main" id="{B8AF3A40-A794-695F-E40E-2AA8B750ED89}"/>
                </a:ext>
              </a:extLst>
            </p:cNvPr>
            <p:cNvGrpSpPr/>
            <p:nvPr/>
          </p:nvGrpSpPr>
          <p:grpSpPr>
            <a:xfrm>
              <a:off x="1957009" y="1953339"/>
              <a:ext cx="3440365" cy="2654933"/>
              <a:chOff x="1957009" y="1953339"/>
              <a:chExt cx="3440365" cy="2654933"/>
            </a:xfrm>
          </p:grpSpPr>
          <p:grpSp>
            <p:nvGrpSpPr>
              <p:cNvPr id="15" name="Groupe 14">
                <a:extLst>
                  <a:ext uri="{FF2B5EF4-FFF2-40B4-BE49-F238E27FC236}">
                    <a16:creationId xmlns:a16="http://schemas.microsoft.com/office/drawing/2014/main" id="{2617FA76-9293-CD5C-0C7B-4B1C89C077EE}"/>
                  </a:ext>
                </a:extLst>
              </p:cNvPr>
              <p:cNvGrpSpPr/>
              <p:nvPr/>
            </p:nvGrpSpPr>
            <p:grpSpPr>
              <a:xfrm>
                <a:off x="2643187" y="1953339"/>
                <a:ext cx="1905000" cy="1771650"/>
                <a:chOff x="1085850" y="2781300"/>
                <a:chExt cx="1905000" cy="1771650"/>
              </a:xfrm>
            </p:grpSpPr>
            <p:pic>
              <p:nvPicPr>
                <p:cNvPr id="7" name="Graphique 6">
                  <a:extLst>
                    <a:ext uri="{FF2B5EF4-FFF2-40B4-BE49-F238E27FC236}">
                      <a16:creationId xmlns:a16="http://schemas.microsoft.com/office/drawing/2014/main" id="{ADB1C6B9-169C-9ACA-1B6A-139C0FE49E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85850" y="2781300"/>
                  <a:ext cx="1905000" cy="1771650"/>
                </a:xfrm>
                <a:prstGeom prst="rect">
                  <a:avLst/>
                </a:prstGeom>
              </p:spPr>
            </p:pic>
            <p:pic>
              <p:nvPicPr>
                <p:cNvPr id="3" name="Image 2" descr="Une image contenant Visage humain, personne, habits, homme&#10;&#10;Description générée automatiquement">
                  <a:extLst>
                    <a:ext uri="{FF2B5EF4-FFF2-40B4-BE49-F238E27FC236}">
                      <a16:creationId xmlns:a16="http://schemas.microsoft.com/office/drawing/2014/main" id="{8D80951D-F76F-B1F2-D629-AAD7E1C97C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85874" y="2914649"/>
                  <a:ext cx="1504951" cy="1504951"/>
                </a:xfrm>
                <a:prstGeom prst="rect">
                  <a:avLst/>
                </a:prstGeom>
              </p:spPr>
            </p:pic>
          </p:grpSp>
          <p:sp>
            <p:nvSpPr>
              <p:cNvPr id="23" name="ZoneTexte 22">
                <a:extLst>
                  <a:ext uri="{FF2B5EF4-FFF2-40B4-BE49-F238E27FC236}">
                    <a16:creationId xmlns:a16="http://schemas.microsoft.com/office/drawing/2014/main" id="{B70980C9-8B96-01C3-134C-527E1736FE06}"/>
                  </a:ext>
                </a:extLst>
              </p:cNvPr>
              <p:cNvSpPr txBox="1"/>
              <p:nvPr/>
            </p:nvSpPr>
            <p:spPr>
              <a:xfrm>
                <a:off x="2643187" y="3858338"/>
                <a:ext cx="19159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164092"/>
                    </a:solidFill>
                  </a:rPr>
                  <a:t>PERNON Etienne</a:t>
                </a:r>
              </a:p>
            </p:txBody>
          </p:sp>
          <p:sp>
            <p:nvSpPr>
              <p:cNvPr id="24" name="ZoneTexte 23">
                <a:extLst>
                  <a:ext uri="{FF2B5EF4-FFF2-40B4-BE49-F238E27FC236}">
                    <a16:creationId xmlns:a16="http://schemas.microsoft.com/office/drawing/2014/main" id="{08C2209A-F4C9-C832-8698-3F985406A63E}"/>
                  </a:ext>
                </a:extLst>
              </p:cNvPr>
              <p:cNvSpPr txBox="1"/>
              <p:nvPr/>
            </p:nvSpPr>
            <p:spPr>
              <a:xfrm>
                <a:off x="1957009" y="4269718"/>
                <a:ext cx="344036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600" dirty="0">
                    <a:solidFill>
                      <a:srgbClr val="050F23"/>
                    </a:solidFill>
                  </a:rPr>
                  <a:t>L3 Humanités – BTS SIO Slam – M2I</a:t>
                </a:r>
              </a:p>
            </p:txBody>
          </p:sp>
        </p:grpSp>
        <p:pic>
          <p:nvPicPr>
            <p:cNvPr id="36" name="Graphique 35">
              <a:extLst>
                <a:ext uri="{FF2B5EF4-FFF2-40B4-BE49-F238E27FC236}">
                  <a16:creationId xmlns:a16="http://schemas.microsoft.com/office/drawing/2014/main" id="{CD504667-D790-A348-7C7C-AB25E546F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033954" y="2048314"/>
              <a:ext cx="304800" cy="2857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5292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44114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15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915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04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technique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748939" y="774243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Conception 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CEE2CF-1514-42B3-7825-3CB29BD54C5B}"/>
              </a:ext>
            </a:extLst>
          </p:cNvPr>
          <p:cNvSpPr txBox="1"/>
          <p:nvPr/>
        </p:nvSpPr>
        <p:spPr>
          <a:xfrm>
            <a:off x="4267200" y="2781300"/>
            <a:ext cx="319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Schéma MCD &gt; 2 documents </a:t>
            </a:r>
          </a:p>
        </p:txBody>
      </p:sp>
    </p:spTree>
    <p:extLst>
      <p:ext uri="{BB962C8B-B14F-4D97-AF65-F5344CB8AC3E}">
        <p14:creationId xmlns:p14="http://schemas.microsoft.com/office/powerpoint/2010/main" val="2389480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44595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16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915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04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technique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748939" y="774243"/>
            <a:ext cx="3706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Recherche de tag : notion de deck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CEE2CF-1514-42B3-7825-3CB29BD54C5B}"/>
              </a:ext>
            </a:extLst>
          </p:cNvPr>
          <p:cNvSpPr txBox="1"/>
          <p:nvPr/>
        </p:nvSpPr>
        <p:spPr>
          <a:xfrm>
            <a:off x="1168400" y="2425700"/>
            <a:ext cx="785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Vidéo : Création de FC &gt; recherche de tag &gt; création d’une deuxième carte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57FB7DB-D442-5E70-CF69-4E7C9F27F172}"/>
              </a:ext>
            </a:extLst>
          </p:cNvPr>
          <p:cNvSpPr txBox="1"/>
          <p:nvPr/>
        </p:nvSpPr>
        <p:spPr>
          <a:xfrm>
            <a:off x="1168400" y="3707825"/>
            <a:ext cx="6486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Vidéo : Présentation des decks &gt; like une FC &gt; retour au deck </a:t>
            </a:r>
          </a:p>
        </p:txBody>
      </p:sp>
    </p:spTree>
    <p:extLst>
      <p:ext uri="{BB962C8B-B14F-4D97-AF65-F5344CB8AC3E}">
        <p14:creationId xmlns:p14="http://schemas.microsoft.com/office/powerpoint/2010/main" val="4076566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4187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17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54264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05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Difficultés rencontré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748939" y="774243"/>
            <a:ext cx="3706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Recherche de tag : notion de deck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3945EE3-72D7-907E-7D11-F42632194008}"/>
              </a:ext>
            </a:extLst>
          </p:cNvPr>
          <p:cNvSpPr txBox="1"/>
          <p:nvPr/>
        </p:nvSpPr>
        <p:spPr>
          <a:xfrm>
            <a:off x="1320800" y="2870200"/>
            <a:ext cx="3959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Passage du prototype à l’application</a:t>
            </a:r>
          </a:p>
        </p:txBody>
      </p:sp>
    </p:spTree>
    <p:extLst>
      <p:ext uri="{BB962C8B-B14F-4D97-AF65-F5344CB8AC3E}">
        <p14:creationId xmlns:p14="http://schemas.microsoft.com/office/powerpoint/2010/main" val="28822256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F25ABE5D-0130-798F-31FE-43B954FF1837}"/>
              </a:ext>
            </a:extLst>
          </p:cNvPr>
          <p:cNvSpPr/>
          <p:nvPr/>
        </p:nvSpPr>
        <p:spPr>
          <a:xfrm>
            <a:off x="6736599" y="924482"/>
            <a:ext cx="2258915" cy="43818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4187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17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54264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05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Difficultés rencontré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748939" y="774243"/>
            <a:ext cx="3706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Recherche de tag : notion de deck</a:t>
            </a: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02309710-CB32-E30E-1F6F-791123CFD272}"/>
              </a:ext>
            </a:extLst>
          </p:cNvPr>
          <p:cNvGrpSpPr/>
          <p:nvPr/>
        </p:nvGrpSpPr>
        <p:grpSpPr>
          <a:xfrm>
            <a:off x="2544287" y="3275298"/>
            <a:ext cx="471166" cy="438185"/>
            <a:chOff x="227649" y="1636642"/>
            <a:chExt cx="471166" cy="438185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6144D54C-69F3-FF87-4A2F-BBDDB3F7B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38699016-ADA4-D67C-8848-CC777A010664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1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4329BFFF-8A93-FF42-78D9-507266CECEF7}"/>
              </a:ext>
            </a:extLst>
          </p:cNvPr>
          <p:cNvGrpSpPr/>
          <p:nvPr/>
        </p:nvGrpSpPr>
        <p:grpSpPr>
          <a:xfrm>
            <a:off x="2411879" y="4326658"/>
            <a:ext cx="471166" cy="438185"/>
            <a:chOff x="227649" y="2222802"/>
            <a:chExt cx="471166" cy="438185"/>
          </a:xfrm>
        </p:grpSpPr>
        <p:pic>
          <p:nvPicPr>
            <p:cNvPr id="28" name="Graphique 27">
              <a:extLst>
                <a:ext uri="{FF2B5EF4-FFF2-40B4-BE49-F238E27FC236}">
                  <a16:creationId xmlns:a16="http://schemas.microsoft.com/office/drawing/2014/main" id="{87687AEA-BB64-7408-BB6D-4CFBDAC344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27649" y="2222802"/>
              <a:ext cx="471166" cy="438185"/>
            </a:xfrm>
            <a:prstGeom prst="rect">
              <a:avLst/>
            </a:prstGeom>
          </p:spPr>
        </p:pic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3E26DE89-070A-F9E8-BED0-FF17DEB16514}"/>
                </a:ext>
              </a:extLst>
            </p:cNvPr>
            <p:cNvSpPr txBox="1"/>
            <p:nvPr/>
          </p:nvSpPr>
          <p:spPr>
            <a:xfrm>
              <a:off x="305977" y="2268078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/>
                <a:t>3</a:t>
              </a: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E1D1AD4A-0F07-5DD7-BC16-99FB0978A98E}"/>
              </a:ext>
            </a:extLst>
          </p:cNvPr>
          <p:cNvGrpSpPr/>
          <p:nvPr/>
        </p:nvGrpSpPr>
        <p:grpSpPr>
          <a:xfrm>
            <a:off x="6738105" y="1813040"/>
            <a:ext cx="471166" cy="438185"/>
            <a:chOff x="227649" y="1636642"/>
            <a:chExt cx="471166" cy="438185"/>
          </a:xfrm>
        </p:grpSpPr>
        <p:pic>
          <p:nvPicPr>
            <p:cNvPr id="36" name="Graphique 35">
              <a:extLst>
                <a:ext uri="{FF2B5EF4-FFF2-40B4-BE49-F238E27FC236}">
                  <a16:creationId xmlns:a16="http://schemas.microsoft.com/office/drawing/2014/main" id="{2592EE4C-DDFE-BBA5-B3BC-BE55FD8ED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0F2F34AB-E5E5-EAF9-666E-9A18C82763D5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1</a:t>
              </a:r>
            </a:p>
          </p:txBody>
        </p:sp>
      </p:grpSp>
      <p:grpSp>
        <p:nvGrpSpPr>
          <p:cNvPr id="47" name="Groupe 46">
            <a:extLst>
              <a:ext uri="{FF2B5EF4-FFF2-40B4-BE49-F238E27FC236}">
                <a16:creationId xmlns:a16="http://schemas.microsoft.com/office/drawing/2014/main" id="{3903D86A-1863-B471-4BE7-B71342F009CB}"/>
              </a:ext>
            </a:extLst>
          </p:cNvPr>
          <p:cNvGrpSpPr/>
          <p:nvPr/>
        </p:nvGrpSpPr>
        <p:grpSpPr>
          <a:xfrm>
            <a:off x="7221183" y="1810401"/>
            <a:ext cx="471166" cy="438185"/>
            <a:chOff x="227649" y="1636642"/>
            <a:chExt cx="471166" cy="438185"/>
          </a:xfrm>
        </p:grpSpPr>
        <p:pic>
          <p:nvPicPr>
            <p:cNvPr id="48" name="Graphique 47">
              <a:extLst>
                <a:ext uri="{FF2B5EF4-FFF2-40B4-BE49-F238E27FC236}">
                  <a16:creationId xmlns:a16="http://schemas.microsoft.com/office/drawing/2014/main" id="{01AF5C13-E9D3-2EBD-6415-53887E6443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48C09C44-4E8D-D342-8C1E-F807218B3153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2</a:t>
              </a:r>
            </a:p>
          </p:txBody>
        </p: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D03B1D4A-369A-B2D8-2B8F-99FA6A520117}"/>
              </a:ext>
            </a:extLst>
          </p:cNvPr>
          <p:cNvGrpSpPr/>
          <p:nvPr/>
        </p:nvGrpSpPr>
        <p:grpSpPr>
          <a:xfrm>
            <a:off x="7716173" y="1821250"/>
            <a:ext cx="471166" cy="438185"/>
            <a:chOff x="227649" y="1636642"/>
            <a:chExt cx="471166" cy="438185"/>
          </a:xfrm>
        </p:grpSpPr>
        <p:pic>
          <p:nvPicPr>
            <p:cNvPr id="51" name="Graphique 50">
              <a:extLst>
                <a:ext uri="{FF2B5EF4-FFF2-40B4-BE49-F238E27FC236}">
                  <a16:creationId xmlns:a16="http://schemas.microsoft.com/office/drawing/2014/main" id="{3A06187A-8596-84C0-7714-6D0A2C465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25DD4357-3490-2B8B-6F2C-F773A3A44097}"/>
                </a:ext>
              </a:extLst>
            </p:cNvPr>
            <p:cNvSpPr txBox="1"/>
            <p:nvPr/>
          </p:nvSpPr>
          <p:spPr>
            <a:xfrm>
              <a:off x="304220" y="1686436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3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C600C959-32F9-3940-4E1B-3C4B4FA441FD}"/>
              </a:ext>
            </a:extLst>
          </p:cNvPr>
          <p:cNvGrpSpPr/>
          <p:nvPr/>
        </p:nvGrpSpPr>
        <p:grpSpPr>
          <a:xfrm>
            <a:off x="8211163" y="1821250"/>
            <a:ext cx="471166" cy="438185"/>
            <a:chOff x="227649" y="1636642"/>
            <a:chExt cx="471166" cy="438185"/>
          </a:xfrm>
        </p:grpSpPr>
        <p:pic>
          <p:nvPicPr>
            <p:cNvPr id="54" name="Graphique 53">
              <a:extLst>
                <a:ext uri="{FF2B5EF4-FFF2-40B4-BE49-F238E27FC236}">
                  <a16:creationId xmlns:a16="http://schemas.microsoft.com/office/drawing/2014/main" id="{95EAB3AB-3DD0-28E2-0E33-12194DD10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5DEA039E-2052-45CB-51DB-027164D2E513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027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pixel, capture d’écran, Caractère coloré&#10;&#10;Description générée automatiquement">
            <a:extLst>
              <a:ext uri="{FF2B5EF4-FFF2-40B4-BE49-F238E27FC236}">
                <a16:creationId xmlns:a16="http://schemas.microsoft.com/office/drawing/2014/main" id="{5D3BE340-F0CF-E3B9-D887-B10674ACB6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094455" y="-3883282"/>
            <a:ext cx="15124255" cy="1038093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3A3CC4A5-33B1-D7E8-18E4-695211465601}"/>
              </a:ext>
            </a:extLst>
          </p:cNvPr>
          <p:cNvSpPr txBox="1"/>
          <p:nvPr/>
        </p:nvSpPr>
        <p:spPr>
          <a:xfrm>
            <a:off x="1320219" y="876299"/>
            <a:ext cx="391853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000" dirty="0">
                <a:solidFill>
                  <a:srgbClr val="164092"/>
                </a:solidFill>
                <a:latin typeface="+mj-lt"/>
              </a:rPr>
              <a:t>Sommaire</a:t>
            </a:r>
          </a:p>
        </p:txBody>
      </p:sp>
      <p:pic>
        <p:nvPicPr>
          <p:cNvPr id="6" name="Image 5" descr="Une image contenant pixel, capture d’écran, Caractère coloré&#10;&#10;Description générée automatiquement">
            <a:extLst>
              <a:ext uri="{FF2B5EF4-FFF2-40B4-BE49-F238E27FC236}">
                <a16:creationId xmlns:a16="http://schemas.microsoft.com/office/drawing/2014/main" id="{8C437D02-66C8-1992-97C5-19D68C478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7358" y="-2664081"/>
            <a:ext cx="15124255" cy="1038093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80FC461-C923-E680-D38A-0DA2B00EDE8B}"/>
              </a:ext>
            </a:extLst>
          </p:cNvPr>
          <p:cNvSpPr txBox="1"/>
          <p:nvPr/>
        </p:nvSpPr>
        <p:spPr>
          <a:xfrm>
            <a:off x="1969982" y="2224440"/>
            <a:ext cx="349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dirty="0">
                <a:solidFill>
                  <a:srgbClr val="E9AF43"/>
                </a:solidFill>
                <a:latin typeface="+mj-lt"/>
              </a:rPr>
              <a:t>01</a:t>
            </a:r>
            <a:r>
              <a:rPr lang="fr-FR" sz="2400" dirty="0">
                <a:solidFill>
                  <a:srgbClr val="164092"/>
                </a:solidFill>
              </a:rPr>
              <a:t> </a:t>
            </a:r>
            <a:r>
              <a:rPr lang="fr-FR" sz="2400" dirty="0">
                <a:solidFill>
                  <a:srgbClr val="050F23"/>
                </a:solidFill>
              </a:rPr>
              <a:t>Contextualisation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2090780-1379-5DBD-CD94-D7DB1573F291}"/>
              </a:ext>
            </a:extLst>
          </p:cNvPr>
          <p:cNvSpPr txBox="1"/>
          <p:nvPr/>
        </p:nvSpPr>
        <p:spPr>
          <a:xfrm>
            <a:off x="1931882" y="2815339"/>
            <a:ext cx="349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dirty="0">
                <a:solidFill>
                  <a:srgbClr val="164092"/>
                </a:solidFill>
                <a:latin typeface="+mj-lt"/>
              </a:rPr>
              <a:t>02</a:t>
            </a:r>
            <a:r>
              <a:rPr lang="fr-FR" sz="2400" dirty="0">
                <a:solidFill>
                  <a:srgbClr val="164092"/>
                </a:solidFill>
              </a:rPr>
              <a:t> </a:t>
            </a:r>
            <a:r>
              <a:rPr lang="fr-FR" sz="2400" dirty="0">
                <a:solidFill>
                  <a:srgbClr val="050F23"/>
                </a:solidFill>
              </a:rPr>
              <a:t>Analyse stratégique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1E8C587-0115-EE3B-B860-64E17A8783A3}"/>
              </a:ext>
            </a:extLst>
          </p:cNvPr>
          <p:cNvSpPr txBox="1"/>
          <p:nvPr/>
        </p:nvSpPr>
        <p:spPr>
          <a:xfrm>
            <a:off x="1931882" y="3424938"/>
            <a:ext cx="349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dirty="0">
                <a:solidFill>
                  <a:srgbClr val="E9AF43"/>
                </a:solidFill>
                <a:latin typeface="+mj-lt"/>
              </a:rPr>
              <a:t>03</a:t>
            </a:r>
            <a:r>
              <a:rPr lang="fr-FR" sz="2400" dirty="0">
                <a:solidFill>
                  <a:srgbClr val="164092"/>
                </a:solidFill>
              </a:rPr>
              <a:t> </a:t>
            </a:r>
            <a:r>
              <a:rPr lang="fr-FR" sz="2400" dirty="0">
                <a:solidFill>
                  <a:srgbClr val="050F23"/>
                </a:solidFill>
              </a:rPr>
              <a:t>Gestion de projet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A535127-7A76-FA7E-17AC-A45C7CF76219}"/>
              </a:ext>
            </a:extLst>
          </p:cNvPr>
          <p:cNvSpPr txBox="1"/>
          <p:nvPr/>
        </p:nvSpPr>
        <p:spPr>
          <a:xfrm>
            <a:off x="5840716" y="2167640"/>
            <a:ext cx="349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dirty="0">
                <a:solidFill>
                  <a:srgbClr val="164092"/>
                </a:solidFill>
                <a:latin typeface="+mj-lt"/>
              </a:rPr>
              <a:t>04</a:t>
            </a:r>
            <a:r>
              <a:rPr lang="fr-FR" sz="2400" dirty="0">
                <a:solidFill>
                  <a:srgbClr val="164092"/>
                </a:solidFill>
              </a:rPr>
              <a:t> </a:t>
            </a:r>
            <a:r>
              <a:rPr lang="fr-FR" sz="2400" dirty="0">
                <a:solidFill>
                  <a:srgbClr val="050F23"/>
                </a:solidFill>
              </a:rPr>
              <a:t>Analyse technique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572B429-900E-358B-2ED1-DDFF66360F23}"/>
              </a:ext>
            </a:extLst>
          </p:cNvPr>
          <p:cNvSpPr txBox="1"/>
          <p:nvPr/>
        </p:nvSpPr>
        <p:spPr>
          <a:xfrm>
            <a:off x="5840716" y="2777239"/>
            <a:ext cx="349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dirty="0">
                <a:solidFill>
                  <a:srgbClr val="E9AF43"/>
                </a:solidFill>
                <a:latin typeface="+mj-lt"/>
              </a:rPr>
              <a:t>05</a:t>
            </a:r>
            <a:r>
              <a:rPr lang="fr-FR" sz="2400" dirty="0">
                <a:solidFill>
                  <a:srgbClr val="164092"/>
                </a:solidFill>
              </a:rPr>
              <a:t> </a:t>
            </a:r>
            <a:r>
              <a:rPr lang="fr-FR" sz="2400" dirty="0">
                <a:solidFill>
                  <a:srgbClr val="050F23"/>
                </a:solidFill>
              </a:rPr>
              <a:t>Difficulté réel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B01D57C-B754-B873-0DF4-0D1B50E38F8D}"/>
              </a:ext>
            </a:extLst>
          </p:cNvPr>
          <p:cNvSpPr txBox="1"/>
          <p:nvPr/>
        </p:nvSpPr>
        <p:spPr>
          <a:xfrm>
            <a:off x="5840716" y="3386838"/>
            <a:ext cx="349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dirty="0">
                <a:solidFill>
                  <a:srgbClr val="164092"/>
                </a:solidFill>
                <a:latin typeface="+mj-lt"/>
              </a:rPr>
              <a:t>06</a:t>
            </a:r>
            <a:r>
              <a:rPr lang="fr-FR" sz="2400" dirty="0">
                <a:solidFill>
                  <a:srgbClr val="164092"/>
                </a:solidFill>
              </a:rPr>
              <a:t> </a:t>
            </a:r>
            <a:r>
              <a:rPr lang="fr-FR" sz="2400" dirty="0">
                <a:solidFill>
                  <a:srgbClr val="050F23"/>
                </a:solidFill>
              </a:rPr>
              <a:t>Bilan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016B85E-3B1C-7C2D-E1C4-5EA6B06354DA}"/>
              </a:ext>
            </a:extLst>
          </p:cNvPr>
          <p:cNvSpPr txBox="1"/>
          <p:nvPr/>
        </p:nvSpPr>
        <p:spPr>
          <a:xfrm>
            <a:off x="1421449" y="5981701"/>
            <a:ext cx="4587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/>
              <a:t>01</a:t>
            </a:r>
          </a:p>
        </p:txBody>
      </p:sp>
      <p:pic>
        <p:nvPicPr>
          <p:cNvPr id="16" name="Graphique 15">
            <a:extLst>
              <a:ext uri="{FF2B5EF4-FFF2-40B4-BE49-F238E27FC236}">
                <a16:creationId xmlns:a16="http://schemas.microsoft.com/office/drawing/2014/main" id="{CF040004-FF59-BB5C-4370-CB9877D587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2653460">
            <a:off x="4149239" y="1006025"/>
            <a:ext cx="30480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69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41687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068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02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645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01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Contextualisation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3752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Histoire des sciences : la mémoire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492EC2E-3905-92F4-BE10-AAB03F824907}"/>
              </a:ext>
            </a:extLst>
          </p:cNvPr>
          <p:cNvSpPr txBox="1"/>
          <p:nvPr/>
        </p:nvSpPr>
        <p:spPr>
          <a:xfrm>
            <a:off x="1984014" y="2792055"/>
            <a:ext cx="1888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050F23"/>
                </a:solidFill>
              </a:rPr>
              <a:t>Spacing</a:t>
            </a:r>
            <a:r>
              <a:rPr lang="fr-FR" dirty="0">
                <a:solidFill>
                  <a:srgbClr val="050F23"/>
                </a:solidFill>
              </a:rPr>
              <a:t> </a:t>
            </a:r>
            <a:r>
              <a:rPr lang="fr-FR" dirty="0" err="1">
                <a:solidFill>
                  <a:srgbClr val="050F23"/>
                </a:solidFill>
              </a:rPr>
              <a:t>Effect</a:t>
            </a:r>
            <a:r>
              <a:rPr lang="fr-FR" dirty="0">
                <a:solidFill>
                  <a:srgbClr val="050F23"/>
                </a:solidFill>
              </a:rPr>
              <a:t> ?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274208C-FC12-11D2-789C-80B779991FBE}"/>
              </a:ext>
            </a:extLst>
          </p:cNvPr>
          <p:cNvSpPr txBox="1"/>
          <p:nvPr/>
        </p:nvSpPr>
        <p:spPr>
          <a:xfrm>
            <a:off x="609600" y="3819693"/>
            <a:ext cx="2145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050F23"/>
                </a:solidFill>
              </a:rPr>
              <a:t>Spaced</a:t>
            </a:r>
            <a:r>
              <a:rPr lang="fr-FR" dirty="0">
                <a:solidFill>
                  <a:srgbClr val="050F23"/>
                </a:solidFill>
              </a:rPr>
              <a:t> </a:t>
            </a:r>
            <a:r>
              <a:rPr lang="fr-FR" dirty="0" err="1">
                <a:solidFill>
                  <a:srgbClr val="050F23"/>
                </a:solidFill>
              </a:rPr>
              <a:t>repetition</a:t>
            </a:r>
            <a:r>
              <a:rPr lang="fr-FR" dirty="0">
                <a:solidFill>
                  <a:srgbClr val="050F23"/>
                </a:solidFill>
              </a:rPr>
              <a:t> !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767387A9-1F7F-32DE-CE50-F4190A463869}"/>
              </a:ext>
            </a:extLst>
          </p:cNvPr>
          <p:cNvGrpSpPr/>
          <p:nvPr/>
        </p:nvGrpSpPr>
        <p:grpSpPr>
          <a:xfrm>
            <a:off x="4534285" y="1717333"/>
            <a:ext cx="7918450" cy="3985500"/>
            <a:chOff x="4534285" y="1717333"/>
            <a:chExt cx="7918450" cy="3985500"/>
          </a:xfrm>
        </p:grpSpPr>
        <p:pic>
          <p:nvPicPr>
            <p:cNvPr id="3076" name="Picture 4">
              <a:extLst>
                <a:ext uri="{FF2B5EF4-FFF2-40B4-BE49-F238E27FC236}">
                  <a16:creationId xmlns:a16="http://schemas.microsoft.com/office/drawing/2014/main" id="{AB88D139-97B1-56ED-FC9A-531A9C5430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7268" y="1717333"/>
              <a:ext cx="7306486" cy="3346677"/>
            </a:xfrm>
            <a:prstGeom prst="rect">
              <a:avLst/>
            </a:prstGeom>
            <a:ln w="88900" cap="sq" cmpd="thickThin">
              <a:solidFill>
                <a:srgbClr val="000000"/>
              </a:solidFill>
              <a:prstDash val="solid"/>
              <a:miter lim="800000"/>
            </a:ln>
            <a:effectLst>
              <a:innerShdw blurRad="76200">
                <a:srgbClr val="000000"/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6C749D76-8220-9585-D1BF-606987748EB2}"/>
                </a:ext>
              </a:extLst>
            </p:cNvPr>
            <p:cNvSpPr txBox="1"/>
            <p:nvPr/>
          </p:nvSpPr>
          <p:spPr>
            <a:xfrm>
              <a:off x="4534285" y="5179613"/>
              <a:ext cx="79184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de-DE" sz="1400" dirty="0">
                  <a:solidFill>
                    <a:srgbClr val="050F23"/>
                  </a:solidFill>
                </a:rPr>
                <a:t>1885, </a:t>
              </a:r>
              <a:r>
                <a:rPr lang="fr-FR" sz="1400" dirty="0">
                  <a:solidFill>
                    <a:srgbClr val="050F23"/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Hermann Ebbinghaus</a:t>
              </a:r>
              <a:r>
                <a:rPr lang="fr-FR" sz="1400" dirty="0">
                  <a:solidFill>
                    <a:srgbClr val="050F23"/>
                  </a:solidFill>
                </a:rPr>
                <a:t>,</a:t>
              </a:r>
              <a:r>
                <a:rPr lang="de-DE" sz="1400" dirty="0">
                  <a:solidFill>
                    <a:srgbClr val="050F23"/>
                  </a:solidFill>
                </a:rPr>
                <a:t> </a:t>
              </a:r>
              <a:r>
                <a:rPr lang="de-DE" sz="1400" i="1" dirty="0">
                  <a:solidFill>
                    <a:srgbClr val="050F23"/>
                  </a:solidFill>
                </a:rPr>
                <a:t>Über das Gedächtnis. Untersuchungen zur experimentellen Psychologie</a:t>
              </a:r>
              <a:endParaRPr lang="fr-FR" sz="1400" dirty="0">
                <a:solidFill>
                  <a:srgbClr val="050F23"/>
                </a:solidFill>
              </a:endParaRPr>
            </a:p>
          </p:txBody>
        </p:sp>
      </p:grpSp>
      <p:sp>
        <p:nvSpPr>
          <p:cNvPr id="12" name="ZoneTexte 11">
            <a:extLst>
              <a:ext uri="{FF2B5EF4-FFF2-40B4-BE49-F238E27FC236}">
                <a16:creationId xmlns:a16="http://schemas.microsoft.com/office/drawing/2014/main" id="{98A4B516-C0E8-3347-8B39-3CFA4DF0F5AF}"/>
              </a:ext>
            </a:extLst>
          </p:cNvPr>
          <p:cNvSpPr txBox="1"/>
          <p:nvPr/>
        </p:nvSpPr>
        <p:spPr>
          <a:xfrm>
            <a:off x="563329" y="2112302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Courbe de l’oubli ?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E5836980-0877-46A3-09F3-50EAC499A696}"/>
              </a:ext>
            </a:extLst>
          </p:cNvPr>
          <p:cNvGrpSpPr/>
          <p:nvPr/>
        </p:nvGrpSpPr>
        <p:grpSpPr>
          <a:xfrm>
            <a:off x="8481202" y="309030"/>
            <a:ext cx="1920400" cy="465213"/>
            <a:chOff x="8534996" y="220329"/>
            <a:chExt cx="1920400" cy="465213"/>
          </a:xfrm>
        </p:grpSpPr>
        <p:grpSp>
          <p:nvGrpSpPr>
            <p:cNvPr id="24" name="Groupe 23">
              <a:extLst>
                <a:ext uri="{FF2B5EF4-FFF2-40B4-BE49-F238E27FC236}">
                  <a16:creationId xmlns:a16="http://schemas.microsoft.com/office/drawing/2014/main" id="{8B969121-3C74-397E-A69F-6ABD54A88B92}"/>
                </a:ext>
              </a:extLst>
            </p:cNvPr>
            <p:cNvGrpSpPr/>
            <p:nvPr/>
          </p:nvGrpSpPr>
          <p:grpSpPr>
            <a:xfrm>
              <a:off x="8534996" y="247357"/>
              <a:ext cx="471166" cy="438185"/>
              <a:chOff x="227649" y="1636642"/>
              <a:chExt cx="471166" cy="438185"/>
            </a:xfrm>
          </p:grpSpPr>
          <p:pic>
            <p:nvPicPr>
              <p:cNvPr id="25" name="Graphique 24">
                <a:extLst>
                  <a:ext uri="{FF2B5EF4-FFF2-40B4-BE49-F238E27FC236}">
                    <a16:creationId xmlns:a16="http://schemas.microsoft.com/office/drawing/2014/main" id="{EF4B205F-282C-9302-E565-D8B46DD6E5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7649" y="1636642"/>
                <a:ext cx="471166" cy="438185"/>
              </a:xfrm>
              <a:prstGeom prst="rect">
                <a:avLst/>
              </a:prstGeom>
            </p:spPr>
          </p:pic>
          <p:sp>
            <p:nvSpPr>
              <p:cNvPr id="26" name="ZoneTexte 25">
                <a:extLst>
                  <a:ext uri="{FF2B5EF4-FFF2-40B4-BE49-F238E27FC236}">
                    <a16:creationId xmlns:a16="http://schemas.microsoft.com/office/drawing/2014/main" id="{403CA456-9271-D2E7-F66E-C820DFBFD33E}"/>
                  </a:ext>
                </a:extLst>
              </p:cNvPr>
              <p:cNvSpPr txBox="1"/>
              <p:nvPr/>
            </p:nvSpPr>
            <p:spPr>
              <a:xfrm>
                <a:off x="330824" y="1681918"/>
                <a:ext cx="2648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b="1" dirty="0">
                    <a:solidFill>
                      <a:srgbClr val="050F23"/>
                    </a:solidFill>
                  </a:rPr>
                  <a:t>1</a:t>
                </a:r>
              </a:p>
            </p:txBody>
          </p:sp>
        </p:grpSp>
        <p:grpSp>
          <p:nvGrpSpPr>
            <p:cNvPr id="27" name="Groupe 26">
              <a:extLst>
                <a:ext uri="{FF2B5EF4-FFF2-40B4-BE49-F238E27FC236}">
                  <a16:creationId xmlns:a16="http://schemas.microsoft.com/office/drawing/2014/main" id="{7CA37C43-3EC6-EEC3-E4B5-4C31017D53A8}"/>
                </a:ext>
              </a:extLst>
            </p:cNvPr>
            <p:cNvGrpSpPr/>
            <p:nvPr/>
          </p:nvGrpSpPr>
          <p:grpSpPr>
            <a:xfrm>
              <a:off x="9018074" y="239407"/>
              <a:ext cx="471166" cy="438185"/>
              <a:chOff x="227649" y="2222802"/>
              <a:chExt cx="471166" cy="438185"/>
            </a:xfrm>
          </p:grpSpPr>
          <p:pic>
            <p:nvPicPr>
              <p:cNvPr id="28" name="Graphique 27">
                <a:extLst>
                  <a:ext uri="{FF2B5EF4-FFF2-40B4-BE49-F238E27FC236}">
                    <a16:creationId xmlns:a16="http://schemas.microsoft.com/office/drawing/2014/main" id="{1D5F8AA4-97B8-3FE5-E2D4-2ED26000EB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227649" y="2222802"/>
                <a:ext cx="471166" cy="438185"/>
              </a:xfrm>
              <a:prstGeom prst="rect">
                <a:avLst/>
              </a:prstGeom>
            </p:spPr>
          </p:pic>
          <p:sp>
            <p:nvSpPr>
              <p:cNvPr id="29" name="ZoneTexte 28">
                <a:extLst>
                  <a:ext uri="{FF2B5EF4-FFF2-40B4-BE49-F238E27FC236}">
                    <a16:creationId xmlns:a16="http://schemas.microsoft.com/office/drawing/2014/main" id="{1F74227C-F7CC-F97C-3CCB-F2992D181ECB}"/>
                  </a:ext>
                </a:extLst>
              </p:cNvPr>
              <p:cNvSpPr txBox="1"/>
              <p:nvPr/>
            </p:nvSpPr>
            <p:spPr>
              <a:xfrm>
                <a:off x="305977" y="2268078"/>
                <a:ext cx="3145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b="1" dirty="0"/>
                  <a:t>2</a:t>
                </a:r>
              </a:p>
            </p:txBody>
          </p:sp>
        </p:grp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C5391BC-B74C-F674-4C1D-F75400E35522}"/>
                </a:ext>
              </a:extLst>
            </p:cNvPr>
            <p:cNvGrpSpPr/>
            <p:nvPr/>
          </p:nvGrpSpPr>
          <p:grpSpPr>
            <a:xfrm>
              <a:off x="9501152" y="236508"/>
              <a:ext cx="471166" cy="438185"/>
              <a:chOff x="227649" y="2222802"/>
              <a:chExt cx="471166" cy="438185"/>
            </a:xfrm>
          </p:grpSpPr>
          <p:pic>
            <p:nvPicPr>
              <p:cNvPr id="31" name="Graphique 30">
                <a:extLst>
                  <a:ext uri="{FF2B5EF4-FFF2-40B4-BE49-F238E27FC236}">
                    <a16:creationId xmlns:a16="http://schemas.microsoft.com/office/drawing/2014/main" id="{85A01A85-7C2F-C5EF-A36D-8B930E49D6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227649" y="2222802"/>
                <a:ext cx="471166" cy="438185"/>
              </a:xfrm>
              <a:prstGeom prst="rect">
                <a:avLst/>
              </a:prstGeom>
            </p:spPr>
          </p:pic>
          <p:sp>
            <p:nvSpPr>
              <p:cNvPr id="32" name="ZoneTexte 31">
                <a:extLst>
                  <a:ext uri="{FF2B5EF4-FFF2-40B4-BE49-F238E27FC236}">
                    <a16:creationId xmlns:a16="http://schemas.microsoft.com/office/drawing/2014/main" id="{55992EBD-AEC5-B1D8-CDD8-E06A6A34348E}"/>
                  </a:ext>
                </a:extLst>
              </p:cNvPr>
              <p:cNvSpPr txBox="1"/>
              <p:nvPr/>
            </p:nvSpPr>
            <p:spPr>
              <a:xfrm>
                <a:off x="305977" y="2268078"/>
                <a:ext cx="3145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b="1" dirty="0"/>
                  <a:t>3</a:t>
                </a:r>
              </a:p>
            </p:txBody>
          </p:sp>
        </p:grpSp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5F0243EB-9C06-70B1-B3B4-6B29B5E17D89}"/>
                </a:ext>
              </a:extLst>
            </p:cNvPr>
            <p:cNvGrpSpPr/>
            <p:nvPr/>
          </p:nvGrpSpPr>
          <p:grpSpPr>
            <a:xfrm>
              <a:off x="9984230" y="220329"/>
              <a:ext cx="471166" cy="438185"/>
              <a:chOff x="227649" y="2222802"/>
              <a:chExt cx="471166" cy="438185"/>
            </a:xfrm>
          </p:grpSpPr>
          <p:pic>
            <p:nvPicPr>
              <p:cNvPr id="34" name="Graphique 33">
                <a:extLst>
                  <a:ext uri="{FF2B5EF4-FFF2-40B4-BE49-F238E27FC236}">
                    <a16:creationId xmlns:a16="http://schemas.microsoft.com/office/drawing/2014/main" id="{AE19FD71-1A00-1465-5DB5-82541FA1BA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227649" y="2222802"/>
                <a:ext cx="471166" cy="438185"/>
              </a:xfrm>
              <a:prstGeom prst="rect">
                <a:avLst/>
              </a:prstGeom>
            </p:spPr>
          </p:pic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7182AAD0-226F-F866-C46D-62A6B1A21F6D}"/>
                  </a:ext>
                </a:extLst>
              </p:cNvPr>
              <p:cNvSpPr txBox="1"/>
              <p:nvPr/>
            </p:nvSpPr>
            <p:spPr>
              <a:xfrm>
                <a:off x="305977" y="2268078"/>
                <a:ext cx="1847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b="1" dirty="0"/>
                  <a:t>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88503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03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645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01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Contextualisation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5210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Histoire des sciences : méthode d’apprentissage</a:t>
            </a:r>
          </a:p>
        </p:txBody>
      </p:sp>
      <p:pic>
        <p:nvPicPr>
          <p:cNvPr id="2050" name="Picture 2" descr="Représentation de la combinaison du système de Leitner appliqué à la courbe de l'oubli">
            <a:extLst>
              <a:ext uri="{FF2B5EF4-FFF2-40B4-BE49-F238E27FC236}">
                <a16:creationId xmlns:a16="http://schemas.microsoft.com/office/drawing/2014/main" id="{042FDF35-2C06-B921-6D36-76D32B913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760" y="1755661"/>
            <a:ext cx="6154808" cy="334667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3F616C84-E2A3-36AB-AF55-3C383140FB20}"/>
              </a:ext>
            </a:extLst>
          </p:cNvPr>
          <p:cNvSpPr txBox="1"/>
          <p:nvPr/>
        </p:nvSpPr>
        <p:spPr>
          <a:xfrm>
            <a:off x="6973494" y="5232400"/>
            <a:ext cx="4673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1970 Sebastian </a:t>
            </a:r>
            <a:r>
              <a:rPr lang="fr-FR" dirty="0" err="1">
                <a:solidFill>
                  <a:srgbClr val="050F23"/>
                </a:solidFill>
              </a:rPr>
              <a:t>Leitner</a:t>
            </a:r>
            <a:r>
              <a:rPr lang="fr-FR" dirty="0">
                <a:solidFill>
                  <a:srgbClr val="050F23"/>
                </a:solidFill>
              </a:rPr>
              <a:t> -</a:t>
            </a:r>
            <a:r>
              <a:rPr lang="fr-FR" dirty="0"/>
              <a:t>  </a:t>
            </a:r>
            <a:r>
              <a:rPr lang="fr-FR" dirty="0">
                <a:solidFill>
                  <a:srgbClr val="050F23"/>
                </a:solidFill>
              </a:rPr>
              <a:t>System de </a:t>
            </a:r>
            <a:r>
              <a:rPr lang="fr-FR" dirty="0" err="1">
                <a:solidFill>
                  <a:srgbClr val="050F23"/>
                </a:solidFill>
              </a:rPr>
              <a:t>Leitner</a:t>
            </a:r>
            <a:endParaRPr lang="fr-FR" dirty="0">
              <a:solidFill>
                <a:srgbClr val="050F23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BFE707A-8FE2-AD51-F7AA-33F730BA7C22}"/>
              </a:ext>
            </a:extLst>
          </p:cNvPr>
          <p:cNvSpPr txBox="1"/>
          <p:nvPr/>
        </p:nvSpPr>
        <p:spPr>
          <a:xfrm>
            <a:off x="734519" y="2565400"/>
            <a:ext cx="14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Flashcards !</a:t>
            </a:r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B611561F-9918-9DA2-D708-BE9E2DE492DE}"/>
              </a:ext>
            </a:extLst>
          </p:cNvPr>
          <p:cNvGrpSpPr/>
          <p:nvPr/>
        </p:nvGrpSpPr>
        <p:grpSpPr>
          <a:xfrm>
            <a:off x="8592877" y="346907"/>
            <a:ext cx="471166" cy="438185"/>
            <a:chOff x="227649" y="1636642"/>
            <a:chExt cx="471166" cy="438185"/>
          </a:xfrm>
        </p:grpSpPr>
        <p:pic>
          <p:nvPicPr>
            <p:cNvPr id="31" name="Graphique 30">
              <a:extLst>
                <a:ext uri="{FF2B5EF4-FFF2-40B4-BE49-F238E27FC236}">
                  <a16:creationId xmlns:a16="http://schemas.microsoft.com/office/drawing/2014/main" id="{2AB0E717-8E50-47F6-C89C-C0604B32A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7560122A-BAD3-0F3C-A224-2599662D90B8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1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9A76D6AB-D989-46AD-4282-1444CF15B773}"/>
              </a:ext>
            </a:extLst>
          </p:cNvPr>
          <p:cNvGrpSpPr/>
          <p:nvPr/>
        </p:nvGrpSpPr>
        <p:grpSpPr>
          <a:xfrm>
            <a:off x="9559033" y="336058"/>
            <a:ext cx="471166" cy="438185"/>
            <a:chOff x="227649" y="2222802"/>
            <a:chExt cx="471166" cy="438185"/>
          </a:xfrm>
        </p:grpSpPr>
        <p:pic>
          <p:nvPicPr>
            <p:cNvPr id="34" name="Graphique 33">
              <a:extLst>
                <a:ext uri="{FF2B5EF4-FFF2-40B4-BE49-F238E27FC236}">
                  <a16:creationId xmlns:a16="http://schemas.microsoft.com/office/drawing/2014/main" id="{7627C506-C6FC-C2B6-6299-A1938FDA33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27649" y="2222802"/>
              <a:ext cx="471166" cy="438185"/>
            </a:xfrm>
            <a:prstGeom prst="rect">
              <a:avLst/>
            </a:prstGeom>
          </p:spPr>
        </p:pic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D9201BC6-3079-1651-11FD-AE2253AEB071}"/>
                </a:ext>
              </a:extLst>
            </p:cNvPr>
            <p:cNvSpPr txBox="1"/>
            <p:nvPr/>
          </p:nvSpPr>
          <p:spPr>
            <a:xfrm>
              <a:off x="305977" y="2268078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/>
                <a:t>3</a:t>
              </a:r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756DDFB3-2F50-2309-DA62-49D1B5CA70AA}"/>
              </a:ext>
            </a:extLst>
          </p:cNvPr>
          <p:cNvGrpSpPr/>
          <p:nvPr/>
        </p:nvGrpSpPr>
        <p:grpSpPr>
          <a:xfrm>
            <a:off x="10042111" y="336058"/>
            <a:ext cx="471166" cy="438185"/>
            <a:chOff x="227649" y="2222802"/>
            <a:chExt cx="471166" cy="438185"/>
          </a:xfrm>
        </p:grpSpPr>
        <p:pic>
          <p:nvPicPr>
            <p:cNvPr id="37" name="Graphique 36">
              <a:extLst>
                <a:ext uri="{FF2B5EF4-FFF2-40B4-BE49-F238E27FC236}">
                  <a16:creationId xmlns:a16="http://schemas.microsoft.com/office/drawing/2014/main" id="{04992951-4C98-7A9F-3E78-B782BD62F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27649" y="2222802"/>
              <a:ext cx="471166" cy="438185"/>
            </a:xfrm>
            <a:prstGeom prst="rect">
              <a:avLst/>
            </a:prstGeom>
          </p:spPr>
        </p:pic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19144D29-D248-D614-CDC6-7007B850E2FD}"/>
                </a:ext>
              </a:extLst>
            </p:cNvPr>
            <p:cNvSpPr txBox="1"/>
            <p:nvPr/>
          </p:nvSpPr>
          <p:spPr>
            <a:xfrm>
              <a:off x="305977" y="2268078"/>
              <a:ext cx="1847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/>
                <a:t>4</a:t>
              </a:r>
            </a:p>
          </p:txBody>
        </p:sp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9AF41A5B-B116-01C5-09BC-427C4A854CCE}"/>
              </a:ext>
            </a:extLst>
          </p:cNvPr>
          <p:cNvGrpSpPr/>
          <p:nvPr/>
        </p:nvGrpSpPr>
        <p:grpSpPr>
          <a:xfrm>
            <a:off x="9075955" y="344268"/>
            <a:ext cx="471166" cy="438185"/>
            <a:chOff x="227649" y="1636642"/>
            <a:chExt cx="471166" cy="438185"/>
          </a:xfrm>
        </p:grpSpPr>
        <p:pic>
          <p:nvPicPr>
            <p:cNvPr id="40" name="Graphique 39">
              <a:extLst>
                <a:ext uri="{FF2B5EF4-FFF2-40B4-BE49-F238E27FC236}">
                  <a16:creationId xmlns:a16="http://schemas.microsoft.com/office/drawing/2014/main" id="{A716BE62-F55A-DD9D-9202-606B30D26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E63DB261-8860-45C5-79CF-BB26A265DFBC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0644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0847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04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645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01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Contextualisation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3259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HiveMind qu’es ce que c’est ?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AB08AB7A-F5F4-2F3D-54FD-A7ECEB9EF1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91537" y="2476500"/>
            <a:ext cx="1914525" cy="19050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B53D576A-FBAF-C793-5A84-201AACDEAE5A}"/>
              </a:ext>
            </a:extLst>
          </p:cNvPr>
          <p:cNvSpPr txBox="1"/>
          <p:nvPr/>
        </p:nvSpPr>
        <p:spPr>
          <a:xfrm>
            <a:off x="609600" y="2291834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Réseau social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2B4EA30-FC36-E370-6283-1C58688F679C}"/>
              </a:ext>
            </a:extLst>
          </p:cNvPr>
          <p:cNvSpPr txBox="1"/>
          <p:nvPr/>
        </p:nvSpPr>
        <p:spPr>
          <a:xfrm>
            <a:off x="916768" y="2971168"/>
            <a:ext cx="3041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Partage de la connaissance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8834AF31-6A71-2936-BAC7-DA11C584ABD6}"/>
              </a:ext>
            </a:extLst>
          </p:cNvPr>
          <p:cNvGrpSpPr/>
          <p:nvPr/>
        </p:nvGrpSpPr>
        <p:grpSpPr>
          <a:xfrm>
            <a:off x="403076" y="2570933"/>
            <a:ext cx="666092" cy="639626"/>
            <a:chOff x="2780112" y="2070378"/>
            <a:chExt cx="666092" cy="639626"/>
          </a:xfrm>
        </p:grpSpPr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EC093F31-486F-B6EE-A444-F7DF330EA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2619850">
              <a:off x="2780112" y="2070378"/>
              <a:ext cx="304800" cy="285750"/>
            </a:xfrm>
            <a:prstGeom prst="rect">
              <a:avLst/>
            </a:prstGeom>
          </p:spPr>
        </p:pic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BCFEC324-2E28-4B60-AF5A-EA376EDDC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0800000">
              <a:off x="3141404" y="2213253"/>
              <a:ext cx="304800" cy="285750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746DCDFB-31FC-C4B7-06D9-470BB014C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7869952">
              <a:off x="2841117" y="2414729"/>
              <a:ext cx="304800" cy="285750"/>
            </a:xfrm>
            <a:prstGeom prst="rect">
              <a:avLst/>
            </a:prstGeom>
          </p:spPr>
        </p:pic>
      </p:grpSp>
      <p:sp>
        <p:nvSpPr>
          <p:cNvPr id="21" name="ZoneTexte 20">
            <a:extLst>
              <a:ext uri="{FF2B5EF4-FFF2-40B4-BE49-F238E27FC236}">
                <a16:creationId xmlns:a16="http://schemas.microsoft.com/office/drawing/2014/main" id="{7AFF2D2E-C9A8-6B86-9165-0B483134DEE8}"/>
              </a:ext>
            </a:extLst>
          </p:cNvPr>
          <p:cNvSpPr txBox="1"/>
          <p:nvPr/>
        </p:nvSpPr>
        <p:spPr>
          <a:xfrm>
            <a:off x="3625811" y="4559300"/>
            <a:ext cx="327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Application du System </a:t>
            </a:r>
            <a:r>
              <a:rPr lang="fr-FR" dirty="0" err="1">
                <a:solidFill>
                  <a:srgbClr val="050F23"/>
                </a:solidFill>
              </a:rPr>
              <a:t>Leitner</a:t>
            </a:r>
            <a:endParaRPr lang="fr-FR" dirty="0">
              <a:solidFill>
                <a:srgbClr val="050F23"/>
              </a:solidFill>
            </a:endParaRPr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4FD0ECEB-4603-C23C-DD39-74F4DE1541F6}"/>
              </a:ext>
            </a:extLst>
          </p:cNvPr>
          <p:cNvGrpSpPr/>
          <p:nvPr/>
        </p:nvGrpSpPr>
        <p:grpSpPr>
          <a:xfrm>
            <a:off x="8728064" y="214027"/>
            <a:ext cx="471166" cy="438185"/>
            <a:chOff x="227649" y="1636642"/>
            <a:chExt cx="471166" cy="438185"/>
          </a:xfrm>
        </p:grpSpPr>
        <p:pic>
          <p:nvPicPr>
            <p:cNvPr id="33" name="Graphique 32">
              <a:extLst>
                <a:ext uri="{FF2B5EF4-FFF2-40B4-BE49-F238E27FC236}">
                  <a16:creationId xmlns:a16="http://schemas.microsoft.com/office/drawing/2014/main" id="{DBED74A3-91F7-F86F-9D90-07372FC661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A018518-CFB7-ED33-4CEE-4E4D97A373A6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1</a:t>
              </a: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8EE47764-0076-E6B3-5BD9-F765576C7719}"/>
              </a:ext>
            </a:extLst>
          </p:cNvPr>
          <p:cNvGrpSpPr/>
          <p:nvPr/>
        </p:nvGrpSpPr>
        <p:grpSpPr>
          <a:xfrm>
            <a:off x="10177298" y="203178"/>
            <a:ext cx="471166" cy="438185"/>
            <a:chOff x="227649" y="2222802"/>
            <a:chExt cx="471166" cy="438185"/>
          </a:xfrm>
        </p:grpSpPr>
        <p:pic>
          <p:nvPicPr>
            <p:cNvPr id="36" name="Graphique 35">
              <a:extLst>
                <a:ext uri="{FF2B5EF4-FFF2-40B4-BE49-F238E27FC236}">
                  <a16:creationId xmlns:a16="http://schemas.microsoft.com/office/drawing/2014/main" id="{B7E61BAA-279F-A2A4-4A0F-D5D93661EA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27649" y="2222802"/>
              <a:ext cx="471166" cy="438185"/>
            </a:xfrm>
            <a:prstGeom prst="rect">
              <a:avLst/>
            </a:prstGeom>
          </p:spPr>
        </p:pic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C766B257-9314-77EA-94EF-0164A63C31AE}"/>
                </a:ext>
              </a:extLst>
            </p:cNvPr>
            <p:cNvSpPr txBox="1"/>
            <p:nvPr/>
          </p:nvSpPr>
          <p:spPr>
            <a:xfrm>
              <a:off x="305977" y="2268078"/>
              <a:ext cx="1847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/>
                <a:t>4</a:t>
              </a:r>
            </a:p>
          </p:txBody>
        </p: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C9F7A3F5-4912-CFCE-5738-D78357736B7F}"/>
              </a:ext>
            </a:extLst>
          </p:cNvPr>
          <p:cNvGrpSpPr/>
          <p:nvPr/>
        </p:nvGrpSpPr>
        <p:grpSpPr>
          <a:xfrm>
            <a:off x="9211142" y="211388"/>
            <a:ext cx="471166" cy="438185"/>
            <a:chOff x="227649" y="1636642"/>
            <a:chExt cx="471166" cy="438185"/>
          </a:xfrm>
        </p:grpSpPr>
        <p:pic>
          <p:nvPicPr>
            <p:cNvPr id="39" name="Graphique 38">
              <a:extLst>
                <a:ext uri="{FF2B5EF4-FFF2-40B4-BE49-F238E27FC236}">
                  <a16:creationId xmlns:a16="http://schemas.microsoft.com/office/drawing/2014/main" id="{B8615442-4A58-4F67-EA4D-137C7BA6E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F20088CC-E217-5FEB-A792-9F5D3D25F46A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2</a:t>
              </a:r>
            </a:p>
          </p:txBody>
        </p: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5D97CEF6-CA69-2012-00ED-682934032446}"/>
              </a:ext>
            </a:extLst>
          </p:cNvPr>
          <p:cNvGrpSpPr/>
          <p:nvPr/>
        </p:nvGrpSpPr>
        <p:grpSpPr>
          <a:xfrm>
            <a:off x="9706132" y="222237"/>
            <a:ext cx="471166" cy="438185"/>
            <a:chOff x="227649" y="1636642"/>
            <a:chExt cx="471166" cy="438185"/>
          </a:xfrm>
        </p:grpSpPr>
        <p:pic>
          <p:nvPicPr>
            <p:cNvPr id="42" name="Graphique 41">
              <a:extLst>
                <a:ext uri="{FF2B5EF4-FFF2-40B4-BE49-F238E27FC236}">
                  <a16:creationId xmlns:a16="http://schemas.microsoft.com/office/drawing/2014/main" id="{8DF71E71-DBD2-ADDB-4787-ECB4C6E0E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D23A9A00-3EBF-E5F8-6E0C-27FB8DFB18B5}"/>
                </a:ext>
              </a:extLst>
            </p:cNvPr>
            <p:cNvSpPr txBox="1"/>
            <p:nvPr/>
          </p:nvSpPr>
          <p:spPr>
            <a:xfrm>
              <a:off x="304220" y="1686436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0533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05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4645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01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Contextualisation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3259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HiveMind qu’es ce que c’est ? 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AB08AB7A-F5F4-2F3D-54FD-A7ECEB9EF1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91537" y="2476500"/>
            <a:ext cx="1914525" cy="1905000"/>
          </a:xfrm>
          <a:prstGeom prst="rect">
            <a:avLst/>
          </a:prstGeom>
        </p:spPr>
      </p:pic>
      <p:grpSp>
        <p:nvGrpSpPr>
          <p:cNvPr id="20" name="Groupe 19">
            <a:extLst>
              <a:ext uri="{FF2B5EF4-FFF2-40B4-BE49-F238E27FC236}">
                <a16:creationId xmlns:a16="http://schemas.microsoft.com/office/drawing/2014/main" id="{8834AF31-6A71-2936-BAC7-DA11C584ABD6}"/>
              </a:ext>
            </a:extLst>
          </p:cNvPr>
          <p:cNvGrpSpPr/>
          <p:nvPr/>
        </p:nvGrpSpPr>
        <p:grpSpPr>
          <a:xfrm>
            <a:off x="4110402" y="2271540"/>
            <a:ext cx="666092" cy="639626"/>
            <a:chOff x="2780112" y="2070378"/>
            <a:chExt cx="666092" cy="639626"/>
          </a:xfrm>
        </p:grpSpPr>
        <p:pic>
          <p:nvPicPr>
            <p:cNvPr id="15" name="Graphique 14">
              <a:extLst>
                <a:ext uri="{FF2B5EF4-FFF2-40B4-BE49-F238E27FC236}">
                  <a16:creationId xmlns:a16="http://schemas.microsoft.com/office/drawing/2014/main" id="{EC093F31-486F-B6EE-A444-F7DF330EA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2619850">
              <a:off x="2780112" y="2070378"/>
              <a:ext cx="304800" cy="285750"/>
            </a:xfrm>
            <a:prstGeom prst="rect">
              <a:avLst/>
            </a:prstGeom>
          </p:spPr>
        </p:pic>
        <p:pic>
          <p:nvPicPr>
            <p:cNvPr id="17" name="Graphique 16">
              <a:extLst>
                <a:ext uri="{FF2B5EF4-FFF2-40B4-BE49-F238E27FC236}">
                  <a16:creationId xmlns:a16="http://schemas.microsoft.com/office/drawing/2014/main" id="{BCFEC324-2E28-4B60-AF5A-EA376EDDC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0800000">
              <a:off x="3141404" y="2213253"/>
              <a:ext cx="304800" cy="285750"/>
            </a:xfrm>
            <a:prstGeom prst="rect">
              <a:avLst/>
            </a:prstGeom>
          </p:spPr>
        </p:pic>
        <p:pic>
          <p:nvPicPr>
            <p:cNvPr id="19" name="Graphique 18">
              <a:extLst>
                <a:ext uri="{FF2B5EF4-FFF2-40B4-BE49-F238E27FC236}">
                  <a16:creationId xmlns:a16="http://schemas.microsoft.com/office/drawing/2014/main" id="{746DCDFB-31FC-C4B7-06D9-470BB014C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7869952">
              <a:off x="2841117" y="2414729"/>
              <a:ext cx="304800" cy="285750"/>
            </a:xfrm>
            <a:prstGeom prst="rect">
              <a:avLst/>
            </a:prstGeom>
          </p:spPr>
        </p:pic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B57BCC13-618B-CBE6-D822-E44776CD6876}"/>
              </a:ext>
            </a:extLst>
          </p:cNvPr>
          <p:cNvSpPr txBox="1"/>
          <p:nvPr/>
        </p:nvSpPr>
        <p:spPr>
          <a:xfrm>
            <a:off x="742534" y="3059668"/>
            <a:ext cx="3890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50F23"/>
                </a:solidFill>
              </a:rPr>
              <a:t>Démo : perso &gt; </a:t>
            </a:r>
            <a:r>
              <a:rPr lang="fr-FR" dirty="0" err="1">
                <a:solidFill>
                  <a:srgbClr val="050F23"/>
                </a:solidFill>
              </a:rPr>
              <a:t>comu</a:t>
            </a:r>
            <a:r>
              <a:rPr lang="fr-FR" dirty="0">
                <a:solidFill>
                  <a:srgbClr val="050F23"/>
                </a:solidFill>
              </a:rPr>
              <a:t> &gt; </a:t>
            </a:r>
            <a:r>
              <a:rPr lang="fr-FR" dirty="0" err="1">
                <a:solidFill>
                  <a:srgbClr val="050F23"/>
                </a:solidFill>
              </a:rPr>
              <a:t>filter</a:t>
            </a:r>
            <a:r>
              <a:rPr lang="fr-FR" dirty="0">
                <a:solidFill>
                  <a:srgbClr val="050F23"/>
                </a:solidFill>
              </a:rPr>
              <a:t> &gt; scroll</a:t>
            </a: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358D3C50-6721-1E88-F943-17B03CA783EC}"/>
              </a:ext>
            </a:extLst>
          </p:cNvPr>
          <p:cNvGrpSpPr/>
          <p:nvPr/>
        </p:nvGrpSpPr>
        <p:grpSpPr>
          <a:xfrm>
            <a:off x="8716152" y="209922"/>
            <a:ext cx="471166" cy="438185"/>
            <a:chOff x="227649" y="1636642"/>
            <a:chExt cx="471166" cy="438185"/>
          </a:xfrm>
        </p:grpSpPr>
        <p:pic>
          <p:nvPicPr>
            <p:cNvPr id="27" name="Graphique 26">
              <a:extLst>
                <a:ext uri="{FF2B5EF4-FFF2-40B4-BE49-F238E27FC236}">
                  <a16:creationId xmlns:a16="http://schemas.microsoft.com/office/drawing/2014/main" id="{9476632E-2940-10EC-5231-04E278CDD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CD0F4948-40C5-6BD8-60AC-7F0ED6A149A6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1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D1CEEEBD-D15C-7D07-DDCC-A365EAB800D4}"/>
              </a:ext>
            </a:extLst>
          </p:cNvPr>
          <p:cNvGrpSpPr/>
          <p:nvPr/>
        </p:nvGrpSpPr>
        <p:grpSpPr>
          <a:xfrm>
            <a:off x="9199230" y="207283"/>
            <a:ext cx="471166" cy="438185"/>
            <a:chOff x="227649" y="1636642"/>
            <a:chExt cx="471166" cy="438185"/>
          </a:xfrm>
        </p:grpSpPr>
        <p:pic>
          <p:nvPicPr>
            <p:cNvPr id="30" name="Graphique 29">
              <a:extLst>
                <a:ext uri="{FF2B5EF4-FFF2-40B4-BE49-F238E27FC236}">
                  <a16:creationId xmlns:a16="http://schemas.microsoft.com/office/drawing/2014/main" id="{9072E588-0B66-F096-14B7-9EB6269C4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B8F6DB4A-B387-0A4F-9C37-ED6A9AC7B444}"/>
                </a:ext>
              </a:extLst>
            </p:cNvPr>
            <p:cNvSpPr txBox="1"/>
            <p:nvPr/>
          </p:nvSpPr>
          <p:spPr>
            <a:xfrm>
              <a:off x="330824" y="168191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2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670015D2-A740-D58F-0206-2BA96210B3FE}"/>
              </a:ext>
            </a:extLst>
          </p:cNvPr>
          <p:cNvGrpSpPr/>
          <p:nvPr/>
        </p:nvGrpSpPr>
        <p:grpSpPr>
          <a:xfrm>
            <a:off x="9694220" y="218132"/>
            <a:ext cx="471166" cy="438185"/>
            <a:chOff x="227649" y="1636642"/>
            <a:chExt cx="471166" cy="438185"/>
          </a:xfrm>
        </p:grpSpPr>
        <p:pic>
          <p:nvPicPr>
            <p:cNvPr id="33" name="Graphique 32">
              <a:extLst>
                <a:ext uri="{FF2B5EF4-FFF2-40B4-BE49-F238E27FC236}">
                  <a16:creationId xmlns:a16="http://schemas.microsoft.com/office/drawing/2014/main" id="{09412423-6E93-7F53-409E-72DD93537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B11C34EF-92C4-EED8-96E3-36F7F5DD89BB}"/>
                </a:ext>
              </a:extLst>
            </p:cNvPr>
            <p:cNvSpPr txBox="1"/>
            <p:nvPr/>
          </p:nvSpPr>
          <p:spPr>
            <a:xfrm>
              <a:off x="304220" y="1686436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3</a:t>
              </a: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7F15FCB1-BDDB-6B8E-CC23-FCE3A18A1EFF}"/>
              </a:ext>
            </a:extLst>
          </p:cNvPr>
          <p:cNvGrpSpPr/>
          <p:nvPr/>
        </p:nvGrpSpPr>
        <p:grpSpPr>
          <a:xfrm>
            <a:off x="10189210" y="218132"/>
            <a:ext cx="471166" cy="438185"/>
            <a:chOff x="227649" y="1636642"/>
            <a:chExt cx="471166" cy="438185"/>
          </a:xfrm>
        </p:grpSpPr>
        <p:pic>
          <p:nvPicPr>
            <p:cNvPr id="36" name="Graphique 35">
              <a:extLst>
                <a:ext uri="{FF2B5EF4-FFF2-40B4-BE49-F238E27FC236}">
                  <a16:creationId xmlns:a16="http://schemas.microsoft.com/office/drawing/2014/main" id="{30FA569B-AAB8-3E7F-4936-91A92964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27649" y="1636642"/>
              <a:ext cx="471166" cy="438185"/>
            </a:xfrm>
            <a:prstGeom prst="rect">
              <a:avLst/>
            </a:prstGeom>
          </p:spPr>
        </p:pic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27525575-31F4-D524-D22F-8BFA56DC0F59}"/>
                </a:ext>
              </a:extLst>
            </p:cNvPr>
            <p:cNvSpPr txBox="1"/>
            <p:nvPr/>
          </p:nvSpPr>
          <p:spPr>
            <a:xfrm>
              <a:off x="312093" y="1671068"/>
              <a:ext cx="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50F23"/>
                  </a:solidFill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3502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4924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07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526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02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stratégique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3076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Stratégie de différentiation</a:t>
            </a:r>
          </a:p>
        </p:txBody>
      </p:sp>
    </p:spTree>
    <p:extLst>
      <p:ext uri="{BB962C8B-B14F-4D97-AF65-F5344CB8AC3E}">
        <p14:creationId xmlns:p14="http://schemas.microsoft.com/office/powerpoint/2010/main" val="3682316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que 2">
            <a:extLst>
              <a:ext uri="{FF2B5EF4-FFF2-40B4-BE49-F238E27FC236}">
                <a16:creationId xmlns:a16="http://schemas.microsoft.com/office/drawing/2014/main" id="{AAA7ECEE-01D2-7317-EFA5-5081185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714500" y="-1612901"/>
            <a:ext cx="15835605" cy="92167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3993B54-B92D-7714-FFDB-14C708E1C503}"/>
              </a:ext>
            </a:extLst>
          </p:cNvPr>
          <p:cNvSpPr txBox="1"/>
          <p:nvPr/>
        </p:nvSpPr>
        <p:spPr>
          <a:xfrm>
            <a:off x="227649" y="6286501"/>
            <a:ext cx="5196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1" dirty="0">
                <a:solidFill>
                  <a:srgbClr val="050F23"/>
                </a:solidFill>
              </a:rPr>
              <a:t>06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738FBD-91E0-5CD5-4099-AF4815648982}"/>
              </a:ext>
            </a:extLst>
          </p:cNvPr>
          <p:cNvSpPr txBox="1"/>
          <p:nvPr/>
        </p:nvSpPr>
        <p:spPr>
          <a:xfrm>
            <a:off x="609600" y="127912"/>
            <a:ext cx="526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1" dirty="0">
                <a:solidFill>
                  <a:srgbClr val="E9AF43"/>
                </a:solidFill>
                <a:latin typeface="+mj-lt"/>
              </a:rPr>
              <a:t>02  </a:t>
            </a:r>
            <a:r>
              <a:rPr lang="fr-FR" sz="3600" dirty="0">
                <a:solidFill>
                  <a:srgbClr val="050F23"/>
                </a:solidFill>
                <a:latin typeface="+mj-lt"/>
              </a:rPr>
              <a:t>Analyse stratégique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8DEAEA-E244-2A49-3E5C-21573A55D01D}"/>
              </a:ext>
            </a:extLst>
          </p:cNvPr>
          <p:cNvSpPr txBox="1"/>
          <p:nvPr/>
        </p:nvSpPr>
        <p:spPr>
          <a:xfrm>
            <a:off x="1996198" y="774243"/>
            <a:ext cx="1972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164092"/>
                </a:solidFill>
              </a:rPr>
              <a:t>Image de marque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88C4D598-E327-195C-EB01-0B78F3A0E1B1}"/>
              </a:ext>
            </a:extLst>
          </p:cNvPr>
          <p:cNvGrpSpPr/>
          <p:nvPr/>
        </p:nvGrpSpPr>
        <p:grpSpPr>
          <a:xfrm>
            <a:off x="8563767" y="2089834"/>
            <a:ext cx="2125663" cy="2678331"/>
            <a:chOff x="8385967" y="2476500"/>
            <a:chExt cx="2125663" cy="2678331"/>
          </a:xfrm>
        </p:grpSpPr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AB08AB7A-F5F4-2F3D-54FD-A7ECEB9EF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491537" y="2476500"/>
              <a:ext cx="1914525" cy="1905000"/>
            </a:xfrm>
            <a:prstGeom prst="rect">
              <a:avLst/>
            </a:prstGeom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2C12D0F9-0E8D-AE98-D760-4E169110C271}"/>
                </a:ext>
              </a:extLst>
            </p:cNvPr>
            <p:cNvSpPr txBox="1"/>
            <p:nvPr/>
          </p:nvSpPr>
          <p:spPr>
            <a:xfrm>
              <a:off x="8385967" y="4508500"/>
              <a:ext cx="21256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600" dirty="0">
                  <a:solidFill>
                    <a:srgbClr val="164092"/>
                  </a:solidFill>
                  <a:latin typeface="Chakra Petch "/>
                </a:rPr>
                <a:t>HiveMind</a:t>
              </a:r>
            </a:p>
          </p:txBody>
        </p:sp>
      </p:grpSp>
      <p:pic>
        <p:nvPicPr>
          <p:cNvPr id="12" name="Graphique 11">
            <a:extLst>
              <a:ext uri="{FF2B5EF4-FFF2-40B4-BE49-F238E27FC236}">
                <a16:creationId xmlns:a16="http://schemas.microsoft.com/office/drawing/2014/main" id="{EE54EE68-471E-4DEF-3570-0D18E37039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02570" y="2824450"/>
            <a:ext cx="895350" cy="178117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DC30548-D5F2-5B01-B8DC-2A58DCC2FA33}"/>
              </a:ext>
            </a:extLst>
          </p:cNvPr>
          <p:cNvSpPr/>
          <p:nvPr/>
        </p:nvSpPr>
        <p:spPr>
          <a:xfrm>
            <a:off x="864316" y="2376892"/>
            <a:ext cx="5226205" cy="2676292"/>
          </a:xfrm>
          <a:prstGeom prst="rect">
            <a:avLst/>
          </a:prstGeom>
          <a:noFill/>
          <a:ln w="38100">
            <a:solidFill>
              <a:srgbClr val="E9AF43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D0A27A4-FB75-026D-82F8-7361B7781BA2}"/>
              </a:ext>
            </a:extLst>
          </p:cNvPr>
          <p:cNvSpPr txBox="1"/>
          <p:nvPr/>
        </p:nvSpPr>
        <p:spPr>
          <a:xfrm>
            <a:off x="864316" y="2007560"/>
            <a:ext cx="2473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50F23"/>
                </a:solidFill>
              </a:rPr>
              <a:t>Cerveau cybernétique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728A4E1-80F3-A1CD-C5DB-8F734F942A35}"/>
              </a:ext>
            </a:extLst>
          </p:cNvPr>
          <p:cNvSpPr txBox="1"/>
          <p:nvPr/>
        </p:nvSpPr>
        <p:spPr>
          <a:xfrm>
            <a:off x="3089086" y="2746224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50F23"/>
                </a:solidFill>
              </a:rPr>
              <a:t>EBE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3549D0A-62E0-B73F-3C50-1453A56E10FA}"/>
              </a:ext>
            </a:extLst>
          </p:cNvPr>
          <p:cNvSpPr txBox="1"/>
          <p:nvPr/>
        </p:nvSpPr>
        <p:spPr>
          <a:xfrm>
            <a:off x="4289493" y="3394558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50F23"/>
                </a:solidFill>
              </a:rPr>
              <a:t>Science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FFD6CCF-EA43-AA09-9203-2F6734DB8577}"/>
              </a:ext>
            </a:extLst>
          </p:cNvPr>
          <p:cNvSpPr txBox="1"/>
          <p:nvPr/>
        </p:nvSpPr>
        <p:spPr>
          <a:xfrm>
            <a:off x="2920087" y="4329357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50F23"/>
                </a:solidFill>
              </a:rPr>
              <a:t>Apprentissage</a:t>
            </a:r>
          </a:p>
        </p:txBody>
      </p:sp>
    </p:spTree>
    <p:extLst>
      <p:ext uri="{BB962C8B-B14F-4D97-AF65-F5344CB8AC3E}">
        <p14:creationId xmlns:p14="http://schemas.microsoft.com/office/powerpoint/2010/main" val="313882905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PPT">
  <a:themeElements>
    <a:clrScheme name="Custom 1">
      <a:dk1>
        <a:srgbClr val="164092"/>
      </a:dk1>
      <a:lt1>
        <a:srgbClr val="DDDBF1"/>
      </a:lt1>
      <a:dk2>
        <a:srgbClr val="0E2841"/>
      </a:dk2>
      <a:lt2>
        <a:srgbClr val="E8E8E8"/>
      </a:lt2>
      <a:accent1>
        <a:srgbClr val="E9AF43"/>
      </a:accent1>
      <a:accent2>
        <a:srgbClr val="9E6C12"/>
      </a:accent2>
      <a:accent3>
        <a:srgbClr val="156082"/>
      </a:accent3>
      <a:accent4>
        <a:srgbClr val="0F9ED5"/>
      </a:accent4>
      <a:accent5>
        <a:srgbClr val="164092"/>
      </a:accent5>
      <a:accent6>
        <a:srgbClr val="FFC000"/>
      </a:accent6>
      <a:hlink>
        <a:srgbClr val="799FEB"/>
      </a:hlink>
      <a:folHlink>
        <a:srgbClr val="A59FD9"/>
      </a:folHlink>
    </a:clrScheme>
    <a:fontScheme name="p1">
      <a:majorFont>
        <a:latin typeface="Chakra Petch Medium"/>
        <a:ea typeface=""/>
        <a:cs typeface=""/>
      </a:majorFont>
      <a:minorFont>
        <a:latin typeface="Chakra Petch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PPT" id="{2188FA09-4B7D-4CCB-B7D5-C1388F2A34BA}" vid="{F7B311E7-AEFA-4C3B-BAEB-8E58D210523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ThemePPT(1)</Template>
  <TotalTime>638</TotalTime>
  <Words>402</Words>
  <Application>Microsoft Office PowerPoint</Application>
  <PresentationFormat>Grand écran</PresentationFormat>
  <Paragraphs>157</Paragraphs>
  <Slides>23</Slides>
  <Notes>23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9" baseType="lpstr">
      <vt:lpstr>Aptos</vt:lpstr>
      <vt:lpstr>Arial</vt:lpstr>
      <vt:lpstr>Chakra Petch </vt:lpstr>
      <vt:lpstr>Chakra Petch Light</vt:lpstr>
      <vt:lpstr>Chakra Petch Medium</vt:lpstr>
      <vt:lpstr>ThemePPT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PERNON Etienne</dc:creator>
  <cp:lastModifiedBy>PERNON Etienne</cp:lastModifiedBy>
  <cp:revision>4</cp:revision>
  <dcterms:created xsi:type="dcterms:W3CDTF">2024-06-17T08:06:11Z</dcterms:created>
  <dcterms:modified xsi:type="dcterms:W3CDTF">2024-06-20T10:47:19Z</dcterms:modified>
</cp:coreProperties>
</file>

<file path=docProps/thumbnail.jpeg>
</file>